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ags/tag1.xml" ContentType="application/vnd.openxmlformats-officedocument.presentationml.tags+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32" r:id="rId3"/>
  </p:sldMasterIdLst>
  <p:notesMasterIdLst>
    <p:notesMasterId r:id="rId92"/>
  </p:notesMasterIdLst>
  <p:handoutMasterIdLst>
    <p:handoutMasterId r:id="rId93"/>
  </p:handoutMasterIdLst>
  <p:sldIdLst>
    <p:sldId id="256" r:id="rId4"/>
    <p:sldId id="2134804625" r:id="rId5"/>
    <p:sldId id="2134804636" r:id="rId6"/>
    <p:sldId id="2134804626" r:id="rId7"/>
    <p:sldId id="351" r:id="rId8"/>
    <p:sldId id="353" r:id="rId9"/>
    <p:sldId id="2134804722" r:id="rId10"/>
    <p:sldId id="2134804656" r:id="rId11"/>
    <p:sldId id="2134804721" r:id="rId12"/>
    <p:sldId id="2134804629" r:id="rId13"/>
    <p:sldId id="2134804700" r:id="rId14"/>
    <p:sldId id="2134804701" r:id="rId15"/>
    <p:sldId id="2134804702" r:id="rId16"/>
    <p:sldId id="2134804703" r:id="rId17"/>
    <p:sldId id="2134804704" r:id="rId18"/>
    <p:sldId id="2134804705" r:id="rId19"/>
    <p:sldId id="2134804706" r:id="rId20"/>
    <p:sldId id="2134804707" r:id="rId21"/>
    <p:sldId id="2134804708" r:id="rId22"/>
    <p:sldId id="2134804627" r:id="rId23"/>
    <p:sldId id="2134804628" r:id="rId24"/>
    <p:sldId id="2134804714" r:id="rId25"/>
    <p:sldId id="8360" r:id="rId26"/>
    <p:sldId id="2134804719" r:id="rId27"/>
    <p:sldId id="2134804637" r:id="rId28"/>
    <p:sldId id="2134804639" r:id="rId29"/>
    <p:sldId id="2134804643" r:id="rId30"/>
    <p:sldId id="2134804648" r:id="rId31"/>
    <p:sldId id="2134804641" r:id="rId32"/>
    <p:sldId id="266" r:id="rId33"/>
    <p:sldId id="2134804646" r:id="rId34"/>
    <p:sldId id="2134804650" r:id="rId35"/>
    <p:sldId id="2134804651" r:id="rId36"/>
    <p:sldId id="2134804645" r:id="rId37"/>
    <p:sldId id="2134804713" r:id="rId38"/>
    <p:sldId id="2134804653" r:id="rId39"/>
    <p:sldId id="8386" r:id="rId40"/>
    <p:sldId id="8400" r:id="rId41"/>
    <p:sldId id="8393" r:id="rId42"/>
    <p:sldId id="2134804720" r:id="rId43"/>
    <p:sldId id="8343" r:id="rId44"/>
    <p:sldId id="2134804710" r:id="rId45"/>
    <p:sldId id="2134804716" r:id="rId46"/>
    <p:sldId id="2134804654" r:id="rId47"/>
    <p:sldId id="2134804718" r:id="rId48"/>
    <p:sldId id="2134804715" r:id="rId49"/>
    <p:sldId id="463" r:id="rId50"/>
    <p:sldId id="2134804717" r:id="rId51"/>
    <p:sldId id="2134804630" r:id="rId52"/>
    <p:sldId id="2134804631" r:id="rId53"/>
    <p:sldId id="2134804694" r:id="rId54"/>
    <p:sldId id="2134804686" r:id="rId55"/>
    <p:sldId id="2134804689" r:id="rId56"/>
    <p:sldId id="2134804685" r:id="rId57"/>
    <p:sldId id="2134804690" r:id="rId58"/>
    <p:sldId id="2134804691" r:id="rId59"/>
    <p:sldId id="2134804692" r:id="rId60"/>
    <p:sldId id="2134804695" r:id="rId61"/>
    <p:sldId id="2134804696" r:id="rId62"/>
    <p:sldId id="2134804697" r:id="rId63"/>
    <p:sldId id="2134804693" r:id="rId64"/>
    <p:sldId id="2134804632" r:id="rId65"/>
    <p:sldId id="2134804633" r:id="rId66"/>
    <p:sldId id="1906" r:id="rId67"/>
    <p:sldId id="1866" r:id="rId68"/>
    <p:sldId id="478" r:id="rId69"/>
    <p:sldId id="1753" r:id="rId70"/>
    <p:sldId id="1907" r:id="rId71"/>
    <p:sldId id="1908" r:id="rId72"/>
    <p:sldId id="3504" r:id="rId73"/>
    <p:sldId id="3505" r:id="rId74"/>
    <p:sldId id="1892" r:id="rId75"/>
    <p:sldId id="3506" r:id="rId76"/>
    <p:sldId id="3507" r:id="rId77"/>
    <p:sldId id="3508" r:id="rId78"/>
    <p:sldId id="3509" r:id="rId79"/>
    <p:sldId id="3510" r:id="rId80"/>
    <p:sldId id="3511" r:id="rId81"/>
    <p:sldId id="3512" r:id="rId82"/>
    <p:sldId id="2134804634" r:id="rId83"/>
    <p:sldId id="2134804698" r:id="rId84"/>
    <p:sldId id="2134804635" r:id="rId85"/>
    <p:sldId id="2134804657" r:id="rId86"/>
    <p:sldId id="2134804655" r:id="rId87"/>
    <p:sldId id="2134804709" r:id="rId88"/>
    <p:sldId id="268" r:id="rId89"/>
    <p:sldId id="269" r:id="rId90"/>
    <p:sldId id="267"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EAD5D09-0A59-41E5-9610-CFDCDB07FD5F}">
          <p14:sldIdLst>
            <p14:sldId id="256"/>
            <p14:sldId id="2134804625"/>
            <p14:sldId id="2134804636"/>
          </p14:sldIdLst>
        </p14:section>
        <p14:section name="1 - Intro to Advanced Computing Presentation" id="{47545BC0-1249-4A0E-8135-DAC8CCCF7AA4}">
          <p14:sldIdLst>
            <p14:sldId id="2134804626"/>
            <p14:sldId id="351"/>
            <p14:sldId id="353"/>
            <p14:sldId id="2134804722"/>
            <p14:sldId id="2134804656"/>
            <p14:sldId id="2134804721"/>
          </p14:sldIdLst>
        </p14:section>
        <p14:section name="2 - Foundational Language Models Presentation" id="{F65B8D27-5F03-4585-9D8B-9D479B88952C}">
          <p14:sldIdLst>
            <p14:sldId id="2134804629"/>
            <p14:sldId id="2134804700"/>
            <p14:sldId id="2134804701"/>
            <p14:sldId id="2134804702"/>
            <p14:sldId id="2134804703"/>
            <p14:sldId id="2134804704"/>
            <p14:sldId id="2134804705"/>
            <p14:sldId id="2134804706"/>
            <p14:sldId id="2134804707"/>
            <p14:sldId id="2134804708"/>
          </p14:sldIdLst>
        </p14:section>
        <p14:section name="3 - Azure OpenAI Services Lab" id="{3E2D5677-2F80-43F5-8728-147604E700D4}">
          <p14:sldIdLst>
            <p14:sldId id="2134804627"/>
          </p14:sldIdLst>
        </p14:section>
        <p14:section name="4 - RL Presentation" id="{62EFC879-A4A3-4D37-8C33-51D24FDFE30D}">
          <p14:sldIdLst>
            <p14:sldId id="2134804628"/>
            <p14:sldId id="2134804714"/>
            <p14:sldId id="8360"/>
            <p14:sldId id="2134804719"/>
            <p14:sldId id="2134804637"/>
            <p14:sldId id="2134804639"/>
            <p14:sldId id="2134804643"/>
            <p14:sldId id="2134804648"/>
            <p14:sldId id="2134804641"/>
            <p14:sldId id="266"/>
            <p14:sldId id="2134804646"/>
            <p14:sldId id="2134804650"/>
            <p14:sldId id="2134804651"/>
            <p14:sldId id="2134804645"/>
            <p14:sldId id="2134804713"/>
            <p14:sldId id="2134804653"/>
            <p14:sldId id="8386"/>
            <p14:sldId id="8400"/>
            <p14:sldId id="8393"/>
            <p14:sldId id="2134804720"/>
            <p14:sldId id="8343"/>
            <p14:sldId id="2134804710"/>
            <p14:sldId id="2134804716"/>
            <p14:sldId id="2134804654"/>
            <p14:sldId id="2134804718"/>
            <p14:sldId id="2134804715"/>
            <p14:sldId id="463"/>
            <p14:sldId id="2134804717"/>
          </p14:sldIdLst>
        </p14:section>
        <p14:section name="5 - RL Lab" id="{EC2FAF07-511E-463A-91B8-D4030D4BFE61}">
          <p14:sldIdLst>
            <p14:sldId id="2134804630"/>
          </p14:sldIdLst>
        </p14:section>
        <p14:section name="6 - Enterprise Blockchain Presentation" id="{9D49D81E-0020-48FE-89DC-F4A585A6233D}">
          <p14:sldIdLst>
            <p14:sldId id="2134804631"/>
            <p14:sldId id="2134804694"/>
            <p14:sldId id="2134804686"/>
            <p14:sldId id="2134804689"/>
            <p14:sldId id="2134804685"/>
            <p14:sldId id="2134804690"/>
            <p14:sldId id="2134804691"/>
            <p14:sldId id="2134804692"/>
            <p14:sldId id="2134804695"/>
            <p14:sldId id="2134804696"/>
            <p14:sldId id="2134804697"/>
            <p14:sldId id="2134804693"/>
          </p14:sldIdLst>
        </p14:section>
        <p14:section name="7 - Azure Confidential Ledger Lab" id="{2F222B22-A313-4417-A9A6-1B16C1AD42C6}">
          <p14:sldIdLst>
            <p14:sldId id="2134804632"/>
          </p14:sldIdLst>
        </p14:section>
        <p14:section name="8 - Quantum Computing Presentation" id="{33A85750-28FC-4E44-8312-4BCD8C9828A9}">
          <p14:sldIdLst>
            <p14:sldId id="2134804633"/>
            <p14:sldId id="1906"/>
            <p14:sldId id="1866"/>
            <p14:sldId id="478"/>
            <p14:sldId id="1753"/>
            <p14:sldId id="1907"/>
            <p14:sldId id="1908"/>
            <p14:sldId id="3504"/>
            <p14:sldId id="3505"/>
            <p14:sldId id="1892"/>
            <p14:sldId id="3506"/>
            <p14:sldId id="3507"/>
            <p14:sldId id="3508"/>
            <p14:sldId id="3509"/>
            <p14:sldId id="3510"/>
            <p14:sldId id="3511"/>
            <p14:sldId id="3512"/>
          </p14:sldIdLst>
        </p14:section>
        <p14:section name="9 - Optimization w Quantum Demo" id="{42F1A34E-157E-4C1E-A6B6-BA40BDDF5E78}">
          <p14:sldIdLst>
            <p14:sldId id="2134804634"/>
            <p14:sldId id="2134804698"/>
          </p14:sldIdLst>
        </p14:section>
        <p14:section name="10 - Q&amp;A" id="{9F0C3936-EFB1-436F-A01A-924DA76E3AEF}">
          <p14:sldIdLst>
            <p14:sldId id="2134804635"/>
          </p14:sldIdLst>
        </p14:section>
        <p14:section name="Appendix" id="{EB74593C-6C1C-4EFD-AFDC-817CF06949C5}">
          <p14:sldIdLst>
            <p14:sldId id="2134804657"/>
            <p14:sldId id="2134804655"/>
            <p14:sldId id="2134804709"/>
            <p14:sldId id="268"/>
            <p14:sldId id="269"/>
            <p14:sldId id="26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93" autoAdjust="0"/>
    <p:restoredTop sz="84038" autoAdjust="0"/>
  </p:normalViewPr>
  <p:slideViewPr>
    <p:cSldViewPr snapToGrid="0" showGuides="1">
      <p:cViewPr varScale="1">
        <p:scale>
          <a:sx n="135" d="100"/>
          <a:sy n="135" d="100"/>
        </p:scale>
        <p:origin x="784" y="88"/>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110" d="100"/>
        <a:sy n="110" d="100"/>
      </p:scale>
      <p:origin x="0" y="-8356"/>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B9DAB0-F10F-4685-949D-67B757C855E3}"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59B4694E-3798-4688-BCF4-142F4C1BDB7A}">
      <dgm:prSet phldrT="[Text]" custT="1"/>
      <dgm:spPr/>
      <dgm:t>
        <a:bodyPr/>
        <a:lstStyle/>
        <a:p>
          <a:r>
            <a:rPr lang="en-US" sz="1600" b="1" dirty="0"/>
            <a:t>Advanced Computing Practice</a:t>
          </a:r>
        </a:p>
        <a:p>
          <a:r>
            <a:rPr lang="en-US" sz="1400" b="1" i="1" dirty="0"/>
            <a:t>is Solliance R&amp;D</a:t>
          </a:r>
        </a:p>
      </dgm:t>
    </dgm:pt>
    <dgm:pt modelId="{2F3F3A95-E3F9-4C66-BC1A-36F8BB2EA485}" type="parTrans" cxnId="{1836FA71-E5F1-4AE3-9A11-7BA4DE027422}">
      <dgm:prSet/>
      <dgm:spPr/>
      <dgm:t>
        <a:bodyPr/>
        <a:lstStyle/>
        <a:p>
          <a:endParaRPr lang="en-US" sz="1100"/>
        </a:p>
      </dgm:t>
    </dgm:pt>
    <dgm:pt modelId="{C460F692-7469-489E-B72F-10DAED9DA0C0}" type="sibTrans" cxnId="{1836FA71-E5F1-4AE3-9A11-7BA4DE027422}">
      <dgm:prSet/>
      <dgm:spPr/>
      <dgm:t>
        <a:bodyPr/>
        <a:lstStyle/>
        <a:p>
          <a:endParaRPr lang="en-US" sz="1100"/>
        </a:p>
      </dgm:t>
    </dgm:pt>
    <dgm:pt modelId="{AB535D58-B5A7-4DDF-A860-258B010705F6}">
      <dgm:prSet phldrT="[Text]" custT="1"/>
      <dgm:spPr>
        <a:solidFill>
          <a:srgbClr val="FFC000"/>
        </a:solidFill>
      </dgm:spPr>
      <dgm:t>
        <a:bodyPr/>
        <a:lstStyle/>
        <a:p>
          <a:r>
            <a:rPr lang="en-US" sz="1400" b="1" dirty="0"/>
            <a:t>Confidential Computing</a:t>
          </a:r>
        </a:p>
        <a:p>
          <a:r>
            <a:rPr lang="en-US" sz="1400" b="1" dirty="0"/>
            <a:t>Differential Privacy</a:t>
          </a:r>
        </a:p>
      </dgm:t>
    </dgm:pt>
    <dgm:pt modelId="{18D419EC-C72F-4A86-9AF8-CB703D352876}" type="parTrans" cxnId="{1CDE5ACB-785B-4A08-92CF-7BB96E8D95EF}">
      <dgm:prSet/>
      <dgm:spPr/>
      <dgm:t>
        <a:bodyPr/>
        <a:lstStyle/>
        <a:p>
          <a:endParaRPr lang="en-US" sz="1100"/>
        </a:p>
      </dgm:t>
    </dgm:pt>
    <dgm:pt modelId="{FEF0884F-839E-4883-AD3F-DA58C38BB5CB}" type="sibTrans" cxnId="{1CDE5ACB-785B-4A08-92CF-7BB96E8D95EF}">
      <dgm:prSet/>
      <dgm:spPr/>
      <dgm:t>
        <a:bodyPr/>
        <a:lstStyle/>
        <a:p>
          <a:endParaRPr lang="en-US" sz="1100"/>
        </a:p>
      </dgm:t>
    </dgm:pt>
    <dgm:pt modelId="{586664E9-9536-42F7-AE6D-20DD87C650BB}">
      <dgm:prSet phldrT="[Text]" custT="1"/>
      <dgm:spPr>
        <a:solidFill>
          <a:schemeClr val="bg1">
            <a:lumMod val="65000"/>
          </a:schemeClr>
        </a:solidFill>
      </dgm:spPr>
      <dgm:t>
        <a:bodyPr/>
        <a:lstStyle/>
        <a:p>
          <a:r>
            <a:rPr lang="en-US" sz="1400" b="1" dirty="0"/>
            <a:t>Blockchain</a:t>
          </a:r>
        </a:p>
        <a:p>
          <a:r>
            <a:rPr lang="en-US" sz="1400" b="1" dirty="0"/>
            <a:t>Distributed Ledger</a:t>
          </a:r>
        </a:p>
      </dgm:t>
    </dgm:pt>
    <dgm:pt modelId="{7BBE7BD5-4760-483B-A02C-3F812F7CB817}" type="parTrans" cxnId="{075AC681-011C-4165-A22F-8E3191DB210E}">
      <dgm:prSet/>
      <dgm:spPr/>
      <dgm:t>
        <a:bodyPr/>
        <a:lstStyle/>
        <a:p>
          <a:endParaRPr lang="en-US" sz="1100"/>
        </a:p>
      </dgm:t>
    </dgm:pt>
    <dgm:pt modelId="{6A12F795-821C-42FD-ACE9-8236C8A5BF87}" type="sibTrans" cxnId="{075AC681-011C-4165-A22F-8E3191DB210E}">
      <dgm:prSet/>
      <dgm:spPr/>
      <dgm:t>
        <a:bodyPr/>
        <a:lstStyle/>
        <a:p>
          <a:endParaRPr lang="en-US" sz="1100"/>
        </a:p>
      </dgm:t>
    </dgm:pt>
    <dgm:pt modelId="{10783EC7-2E97-4BF5-8E88-5A0AA3F6D541}">
      <dgm:prSet phldrT="[Text]" custT="1"/>
      <dgm:spPr>
        <a:solidFill>
          <a:schemeClr val="accent5">
            <a:lumMod val="75000"/>
          </a:schemeClr>
        </a:solidFill>
      </dgm:spPr>
      <dgm:t>
        <a:bodyPr/>
        <a:lstStyle/>
        <a:p>
          <a:r>
            <a:rPr lang="en-US" sz="1400" b="1" dirty="0"/>
            <a:t>Quantum Computing</a:t>
          </a:r>
        </a:p>
      </dgm:t>
    </dgm:pt>
    <dgm:pt modelId="{A21E67BB-6BD8-410B-94D7-FF8E0B0B16F7}" type="parTrans" cxnId="{E11422D3-B907-4E73-9344-BA09A660823D}">
      <dgm:prSet/>
      <dgm:spPr/>
      <dgm:t>
        <a:bodyPr/>
        <a:lstStyle/>
        <a:p>
          <a:endParaRPr lang="en-US" sz="1100"/>
        </a:p>
      </dgm:t>
    </dgm:pt>
    <dgm:pt modelId="{F3F977B6-0561-493A-A052-050B4912007B}" type="sibTrans" cxnId="{E11422D3-B907-4E73-9344-BA09A660823D}">
      <dgm:prSet/>
      <dgm:spPr/>
      <dgm:t>
        <a:bodyPr/>
        <a:lstStyle/>
        <a:p>
          <a:endParaRPr lang="en-US" sz="1100"/>
        </a:p>
      </dgm:t>
    </dgm:pt>
    <dgm:pt modelId="{A731B076-CC6F-4E8B-86A6-F3F95ABD9FDD}">
      <dgm:prSet phldrT="[Text]" custT="1"/>
      <dgm:spPr>
        <a:solidFill>
          <a:schemeClr val="tx2"/>
        </a:solidFill>
      </dgm:spPr>
      <dgm:t>
        <a:bodyPr/>
        <a:lstStyle/>
        <a:p>
          <a:endParaRPr lang="en-US" sz="1400" b="1" dirty="0"/>
        </a:p>
        <a:p>
          <a:r>
            <a:rPr lang="en-US" sz="1400" b="1" dirty="0"/>
            <a:t>Artificial Intelligence</a:t>
          </a:r>
        </a:p>
        <a:p>
          <a:r>
            <a:rPr lang="en-US" sz="1400" b="1" dirty="0"/>
            <a:t>Machine Learning</a:t>
          </a:r>
        </a:p>
        <a:p>
          <a:r>
            <a:rPr lang="en-US" sz="1400" b="1" dirty="0"/>
            <a:t>Reinforcement Learning</a:t>
          </a:r>
        </a:p>
        <a:p>
          <a:r>
            <a:rPr lang="en-US" sz="1400" b="1" dirty="0"/>
            <a:t>NLP</a:t>
          </a:r>
        </a:p>
      </dgm:t>
    </dgm:pt>
    <dgm:pt modelId="{28013753-0DF2-4805-ADC9-E3DB134FF4EF}" type="parTrans" cxnId="{1C694810-9B79-4169-B8BD-AFFFD3087F50}">
      <dgm:prSet/>
      <dgm:spPr/>
      <dgm:t>
        <a:bodyPr/>
        <a:lstStyle/>
        <a:p>
          <a:endParaRPr lang="en-US"/>
        </a:p>
      </dgm:t>
    </dgm:pt>
    <dgm:pt modelId="{DAEB02A0-F4D8-44C5-887F-76960FE02D58}" type="sibTrans" cxnId="{1C694810-9B79-4169-B8BD-AFFFD3087F50}">
      <dgm:prSet/>
      <dgm:spPr/>
      <dgm:t>
        <a:bodyPr/>
        <a:lstStyle/>
        <a:p>
          <a:endParaRPr lang="en-US"/>
        </a:p>
      </dgm:t>
    </dgm:pt>
    <dgm:pt modelId="{E5D0F1C6-8ABC-4CE0-B6BD-F2315AC9DC75}" type="pres">
      <dgm:prSet presAssocID="{11B9DAB0-F10F-4685-949D-67B757C855E3}" presName="diagram" presStyleCnt="0">
        <dgm:presLayoutVars>
          <dgm:chMax val="1"/>
          <dgm:dir/>
          <dgm:animLvl val="ctr"/>
          <dgm:resizeHandles val="exact"/>
        </dgm:presLayoutVars>
      </dgm:prSet>
      <dgm:spPr/>
    </dgm:pt>
    <dgm:pt modelId="{317EAD57-856B-4A88-940A-994FE44AE50E}" type="pres">
      <dgm:prSet presAssocID="{11B9DAB0-F10F-4685-949D-67B757C855E3}" presName="matrix" presStyleCnt="0"/>
      <dgm:spPr/>
    </dgm:pt>
    <dgm:pt modelId="{B7064DEA-154A-4E39-9A9B-F955F9B8AFEC}" type="pres">
      <dgm:prSet presAssocID="{11B9DAB0-F10F-4685-949D-67B757C855E3}" presName="tile1" presStyleLbl="node1" presStyleIdx="0" presStyleCnt="4" custLinFactNeighborX="-22327" custLinFactNeighborY="-5712"/>
      <dgm:spPr/>
    </dgm:pt>
    <dgm:pt modelId="{C1A4DFC3-5A45-48D7-A52A-3866AC4DB54F}" type="pres">
      <dgm:prSet presAssocID="{11B9DAB0-F10F-4685-949D-67B757C855E3}" presName="tile1text" presStyleLbl="node1" presStyleIdx="0" presStyleCnt="4">
        <dgm:presLayoutVars>
          <dgm:chMax val="0"/>
          <dgm:chPref val="0"/>
          <dgm:bulletEnabled val="1"/>
        </dgm:presLayoutVars>
      </dgm:prSet>
      <dgm:spPr/>
    </dgm:pt>
    <dgm:pt modelId="{296D618C-A103-4B9D-960F-A84692DEE0F2}" type="pres">
      <dgm:prSet presAssocID="{11B9DAB0-F10F-4685-949D-67B757C855E3}" presName="tile2" presStyleLbl="node1" presStyleIdx="1" presStyleCnt="4"/>
      <dgm:spPr/>
    </dgm:pt>
    <dgm:pt modelId="{519D02EC-8456-46B2-9BC6-53C1D1C6893A}" type="pres">
      <dgm:prSet presAssocID="{11B9DAB0-F10F-4685-949D-67B757C855E3}" presName="tile2text" presStyleLbl="node1" presStyleIdx="1" presStyleCnt="4">
        <dgm:presLayoutVars>
          <dgm:chMax val="0"/>
          <dgm:chPref val="0"/>
          <dgm:bulletEnabled val="1"/>
        </dgm:presLayoutVars>
      </dgm:prSet>
      <dgm:spPr/>
    </dgm:pt>
    <dgm:pt modelId="{0EDFB73F-4802-46AB-B329-F04F5424A5EC}" type="pres">
      <dgm:prSet presAssocID="{11B9DAB0-F10F-4685-949D-67B757C855E3}" presName="tile3" presStyleLbl="node1" presStyleIdx="2" presStyleCnt="4"/>
      <dgm:spPr/>
    </dgm:pt>
    <dgm:pt modelId="{A0347016-EF77-4A60-9DE3-42488A206CBE}" type="pres">
      <dgm:prSet presAssocID="{11B9DAB0-F10F-4685-949D-67B757C855E3}" presName="tile3text" presStyleLbl="node1" presStyleIdx="2" presStyleCnt="4">
        <dgm:presLayoutVars>
          <dgm:chMax val="0"/>
          <dgm:chPref val="0"/>
          <dgm:bulletEnabled val="1"/>
        </dgm:presLayoutVars>
      </dgm:prSet>
      <dgm:spPr/>
    </dgm:pt>
    <dgm:pt modelId="{F47DB8B9-2ECE-4940-BC15-646B01D16F5E}" type="pres">
      <dgm:prSet presAssocID="{11B9DAB0-F10F-4685-949D-67B757C855E3}" presName="tile4" presStyleLbl="node1" presStyleIdx="3" presStyleCnt="4"/>
      <dgm:spPr/>
    </dgm:pt>
    <dgm:pt modelId="{6F1578EC-C618-40A1-9E11-32F3D79406AB}" type="pres">
      <dgm:prSet presAssocID="{11B9DAB0-F10F-4685-949D-67B757C855E3}" presName="tile4text" presStyleLbl="node1" presStyleIdx="3" presStyleCnt="4">
        <dgm:presLayoutVars>
          <dgm:chMax val="0"/>
          <dgm:chPref val="0"/>
          <dgm:bulletEnabled val="1"/>
        </dgm:presLayoutVars>
      </dgm:prSet>
      <dgm:spPr/>
    </dgm:pt>
    <dgm:pt modelId="{E8B6953F-ADF0-4253-85AC-18BBE03E4C6E}" type="pres">
      <dgm:prSet presAssocID="{11B9DAB0-F10F-4685-949D-67B757C855E3}" presName="centerTile" presStyleLbl="fgShp" presStyleIdx="0" presStyleCnt="1" custScaleX="148938" custScaleY="152836">
        <dgm:presLayoutVars>
          <dgm:chMax val="0"/>
          <dgm:chPref val="0"/>
        </dgm:presLayoutVars>
      </dgm:prSet>
      <dgm:spPr/>
    </dgm:pt>
  </dgm:ptLst>
  <dgm:cxnLst>
    <dgm:cxn modelId="{4D437307-0E2E-4973-A629-8C5FE8137B46}" type="presOf" srcId="{586664E9-9536-42F7-AE6D-20DD87C650BB}" destId="{519D02EC-8456-46B2-9BC6-53C1D1C6893A}" srcOrd="1" destOrd="0" presId="urn:microsoft.com/office/officeart/2005/8/layout/matrix1"/>
    <dgm:cxn modelId="{5AE66F0A-7D95-4FE4-8373-70C58687186F}" type="presOf" srcId="{AB535D58-B5A7-4DDF-A860-258B010705F6}" destId="{C1A4DFC3-5A45-48D7-A52A-3866AC4DB54F}" srcOrd="1" destOrd="0" presId="urn:microsoft.com/office/officeart/2005/8/layout/matrix1"/>
    <dgm:cxn modelId="{1C694810-9B79-4169-B8BD-AFFFD3087F50}" srcId="{59B4694E-3798-4688-BCF4-142F4C1BDB7A}" destId="{A731B076-CC6F-4E8B-86A6-F3F95ABD9FDD}" srcOrd="3" destOrd="0" parTransId="{28013753-0DF2-4805-ADC9-E3DB134FF4EF}" sibTransId="{DAEB02A0-F4D8-44C5-887F-76960FE02D58}"/>
    <dgm:cxn modelId="{0AA95114-193D-47ED-97F3-646DB8DF2E55}" type="presOf" srcId="{AB535D58-B5A7-4DDF-A860-258B010705F6}" destId="{B7064DEA-154A-4E39-9A9B-F955F9B8AFEC}" srcOrd="0" destOrd="0" presId="urn:microsoft.com/office/officeart/2005/8/layout/matrix1"/>
    <dgm:cxn modelId="{A6967D70-2E62-4B2F-8045-72E86B8A7F6A}" type="presOf" srcId="{586664E9-9536-42F7-AE6D-20DD87C650BB}" destId="{296D618C-A103-4B9D-960F-A84692DEE0F2}" srcOrd="0" destOrd="0" presId="urn:microsoft.com/office/officeart/2005/8/layout/matrix1"/>
    <dgm:cxn modelId="{1836FA71-E5F1-4AE3-9A11-7BA4DE027422}" srcId="{11B9DAB0-F10F-4685-949D-67B757C855E3}" destId="{59B4694E-3798-4688-BCF4-142F4C1BDB7A}" srcOrd="0" destOrd="0" parTransId="{2F3F3A95-E3F9-4C66-BC1A-36F8BB2EA485}" sibTransId="{C460F692-7469-489E-B72F-10DAED9DA0C0}"/>
    <dgm:cxn modelId="{C8C3FF56-257D-408D-AC6A-17D08D360E74}" type="presOf" srcId="{A731B076-CC6F-4E8B-86A6-F3F95ABD9FDD}" destId="{F47DB8B9-2ECE-4940-BC15-646B01D16F5E}" srcOrd="0" destOrd="0" presId="urn:microsoft.com/office/officeart/2005/8/layout/matrix1"/>
    <dgm:cxn modelId="{075AC681-011C-4165-A22F-8E3191DB210E}" srcId="{59B4694E-3798-4688-BCF4-142F4C1BDB7A}" destId="{586664E9-9536-42F7-AE6D-20DD87C650BB}" srcOrd="1" destOrd="0" parTransId="{7BBE7BD5-4760-483B-A02C-3F812F7CB817}" sibTransId="{6A12F795-821C-42FD-ACE9-8236C8A5BF87}"/>
    <dgm:cxn modelId="{6F12398D-4473-46A0-8FE1-FE8D68770D31}" type="presOf" srcId="{11B9DAB0-F10F-4685-949D-67B757C855E3}" destId="{E5D0F1C6-8ABC-4CE0-B6BD-F2315AC9DC75}" srcOrd="0" destOrd="0" presId="urn:microsoft.com/office/officeart/2005/8/layout/matrix1"/>
    <dgm:cxn modelId="{B1E1849B-0E2A-4204-A541-B22D5530D839}" type="presOf" srcId="{59B4694E-3798-4688-BCF4-142F4C1BDB7A}" destId="{E8B6953F-ADF0-4253-85AC-18BBE03E4C6E}" srcOrd="0" destOrd="0" presId="urn:microsoft.com/office/officeart/2005/8/layout/matrix1"/>
    <dgm:cxn modelId="{895A57C9-64AD-4FCF-9518-84E0CDB9B635}" type="presOf" srcId="{10783EC7-2E97-4BF5-8E88-5A0AA3F6D541}" destId="{0EDFB73F-4802-46AB-B329-F04F5424A5EC}" srcOrd="0" destOrd="0" presId="urn:microsoft.com/office/officeart/2005/8/layout/matrix1"/>
    <dgm:cxn modelId="{1CDE5ACB-785B-4A08-92CF-7BB96E8D95EF}" srcId="{59B4694E-3798-4688-BCF4-142F4C1BDB7A}" destId="{AB535D58-B5A7-4DDF-A860-258B010705F6}" srcOrd="0" destOrd="0" parTransId="{18D419EC-C72F-4A86-9AF8-CB703D352876}" sibTransId="{FEF0884F-839E-4883-AD3F-DA58C38BB5CB}"/>
    <dgm:cxn modelId="{8A4B09D2-43AD-48D1-89A7-76F2EBB75D7F}" type="presOf" srcId="{A731B076-CC6F-4E8B-86A6-F3F95ABD9FDD}" destId="{6F1578EC-C618-40A1-9E11-32F3D79406AB}" srcOrd="1" destOrd="0" presId="urn:microsoft.com/office/officeart/2005/8/layout/matrix1"/>
    <dgm:cxn modelId="{E11422D3-B907-4E73-9344-BA09A660823D}" srcId="{59B4694E-3798-4688-BCF4-142F4C1BDB7A}" destId="{10783EC7-2E97-4BF5-8E88-5A0AA3F6D541}" srcOrd="2" destOrd="0" parTransId="{A21E67BB-6BD8-410B-94D7-FF8E0B0B16F7}" sibTransId="{F3F977B6-0561-493A-A052-050B4912007B}"/>
    <dgm:cxn modelId="{31484BF3-2AB9-475A-8552-A4793E7E06D7}" type="presOf" srcId="{10783EC7-2E97-4BF5-8E88-5A0AA3F6D541}" destId="{A0347016-EF77-4A60-9DE3-42488A206CBE}" srcOrd="1" destOrd="0" presId="urn:microsoft.com/office/officeart/2005/8/layout/matrix1"/>
    <dgm:cxn modelId="{BFE78B68-5E08-4506-BC7F-A9E6D8F07908}" type="presParOf" srcId="{E5D0F1C6-8ABC-4CE0-B6BD-F2315AC9DC75}" destId="{317EAD57-856B-4A88-940A-994FE44AE50E}" srcOrd="0" destOrd="0" presId="urn:microsoft.com/office/officeart/2005/8/layout/matrix1"/>
    <dgm:cxn modelId="{12F154AE-65AB-4420-98B4-653FCEDEDBF2}" type="presParOf" srcId="{317EAD57-856B-4A88-940A-994FE44AE50E}" destId="{B7064DEA-154A-4E39-9A9B-F955F9B8AFEC}" srcOrd="0" destOrd="0" presId="urn:microsoft.com/office/officeart/2005/8/layout/matrix1"/>
    <dgm:cxn modelId="{AA17F5B3-133A-4C8B-B392-AF87606E84EE}" type="presParOf" srcId="{317EAD57-856B-4A88-940A-994FE44AE50E}" destId="{C1A4DFC3-5A45-48D7-A52A-3866AC4DB54F}" srcOrd="1" destOrd="0" presId="urn:microsoft.com/office/officeart/2005/8/layout/matrix1"/>
    <dgm:cxn modelId="{EF4CC493-4101-4EA2-9796-D0B8F0D047B0}" type="presParOf" srcId="{317EAD57-856B-4A88-940A-994FE44AE50E}" destId="{296D618C-A103-4B9D-960F-A84692DEE0F2}" srcOrd="2" destOrd="0" presId="urn:microsoft.com/office/officeart/2005/8/layout/matrix1"/>
    <dgm:cxn modelId="{20526E00-71B9-45B0-8F45-7A7AFB927B60}" type="presParOf" srcId="{317EAD57-856B-4A88-940A-994FE44AE50E}" destId="{519D02EC-8456-46B2-9BC6-53C1D1C6893A}" srcOrd="3" destOrd="0" presId="urn:microsoft.com/office/officeart/2005/8/layout/matrix1"/>
    <dgm:cxn modelId="{694566B6-4165-49F4-AE63-11A244511E98}" type="presParOf" srcId="{317EAD57-856B-4A88-940A-994FE44AE50E}" destId="{0EDFB73F-4802-46AB-B329-F04F5424A5EC}" srcOrd="4" destOrd="0" presId="urn:microsoft.com/office/officeart/2005/8/layout/matrix1"/>
    <dgm:cxn modelId="{1C68A162-EF61-47C5-A200-0FE77BB7C385}" type="presParOf" srcId="{317EAD57-856B-4A88-940A-994FE44AE50E}" destId="{A0347016-EF77-4A60-9DE3-42488A206CBE}" srcOrd="5" destOrd="0" presId="urn:microsoft.com/office/officeart/2005/8/layout/matrix1"/>
    <dgm:cxn modelId="{55D8DB0A-6805-44B4-94F8-BB00A7F1D7DB}" type="presParOf" srcId="{317EAD57-856B-4A88-940A-994FE44AE50E}" destId="{F47DB8B9-2ECE-4940-BC15-646B01D16F5E}" srcOrd="6" destOrd="0" presId="urn:microsoft.com/office/officeart/2005/8/layout/matrix1"/>
    <dgm:cxn modelId="{FEDC6520-86E7-4B4E-8442-A93EA90FD458}" type="presParOf" srcId="{317EAD57-856B-4A88-940A-994FE44AE50E}" destId="{6F1578EC-C618-40A1-9E11-32F3D79406AB}" srcOrd="7" destOrd="0" presId="urn:microsoft.com/office/officeart/2005/8/layout/matrix1"/>
    <dgm:cxn modelId="{43AFB45D-5461-4819-B732-924E79C17DA6}" type="presParOf" srcId="{E5D0F1C6-8ABC-4CE0-B6BD-F2315AC9DC75}" destId="{E8B6953F-ADF0-4253-85AC-18BBE03E4C6E}" srcOrd="1" destOrd="0" presId="urn:microsoft.com/office/officeart/2005/8/layout/matrix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064DEA-154A-4E39-9A9B-F955F9B8AFEC}">
      <dsp:nvSpPr>
        <dsp:cNvPr id="0" name=""/>
        <dsp:cNvSpPr/>
      </dsp:nvSpPr>
      <dsp:spPr>
        <a:xfrm rot="16200000">
          <a:off x="532390" y="-532390"/>
          <a:ext cx="2196969" cy="3261750"/>
        </a:xfrm>
        <a:prstGeom prst="round1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Confidential Computing</a:t>
          </a:r>
        </a:p>
        <a:p>
          <a:pPr marL="0" lvl="0" indent="0" algn="ctr" defTabSz="622300">
            <a:lnSpc>
              <a:spcPct val="90000"/>
            </a:lnSpc>
            <a:spcBef>
              <a:spcPct val="0"/>
            </a:spcBef>
            <a:spcAft>
              <a:spcPct val="35000"/>
            </a:spcAft>
            <a:buNone/>
          </a:pPr>
          <a:r>
            <a:rPr lang="en-US" sz="1400" b="1" kern="1200" dirty="0"/>
            <a:t>Differential Privacy</a:t>
          </a:r>
        </a:p>
      </dsp:txBody>
      <dsp:txXfrm rot="5400000">
        <a:off x="0" y="0"/>
        <a:ext cx="3261750" cy="1647727"/>
      </dsp:txXfrm>
    </dsp:sp>
    <dsp:sp modelId="{296D618C-A103-4B9D-960F-A84692DEE0F2}">
      <dsp:nvSpPr>
        <dsp:cNvPr id="0" name=""/>
        <dsp:cNvSpPr/>
      </dsp:nvSpPr>
      <dsp:spPr>
        <a:xfrm>
          <a:off x="3261750" y="0"/>
          <a:ext cx="3261750" cy="2196969"/>
        </a:xfrm>
        <a:prstGeom prst="round1Rect">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Blockchain</a:t>
          </a:r>
        </a:p>
        <a:p>
          <a:pPr marL="0" lvl="0" indent="0" algn="ctr" defTabSz="622300">
            <a:lnSpc>
              <a:spcPct val="90000"/>
            </a:lnSpc>
            <a:spcBef>
              <a:spcPct val="0"/>
            </a:spcBef>
            <a:spcAft>
              <a:spcPct val="35000"/>
            </a:spcAft>
            <a:buNone/>
          </a:pPr>
          <a:r>
            <a:rPr lang="en-US" sz="1400" b="1" kern="1200" dirty="0"/>
            <a:t>Distributed Ledger</a:t>
          </a:r>
        </a:p>
      </dsp:txBody>
      <dsp:txXfrm>
        <a:off x="3261750" y="0"/>
        <a:ext cx="3261750" cy="1647727"/>
      </dsp:txXfrm>
    </dsp:sp>
    <dsp:sp modelId="{0EDFB73F-4802-46AB-B329-F04F5424A5EC}">
      <dsp:nvSpPr>
        <dsp:cNvPr id="0" name=""/>
        <dsp:cNvSpPr/>
      </dsp:nvSpPr>
      <dsp:spPr>
        <a:xfrm rot="10800000">
          <a:off x="0" y="2196969"/>
          <a:ext cx="3261750" cy="2196969"/>
        </a:xfrm>
        <a:prstGeom prst="round1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Quantum Computing</a:t>
          </a:r>
        </a:p>
      </dsp:txBody>
      <dsp:txXfrm rot="10800000">
        <a:off x="0" y="2746211"/>
        <a:ext cx="3261750" cy="1647727"/>
      </dsp:txXfrm>
    </dsp:sp>
    <dsp:sp modelId="{F47DB8B9-2ECE-4940-BC15-646B01D16F5E}">
      <dsp:nvSpPr>
        <dsp:cNvPr id="0" name=""/>
        <dsp:cNvSpPr/>
      </dsp:nvSpPr>
      <dsp:spPr>
        <a:xfrm rot="5400000">
          <a:off x="3794141" y="1664579"/>
          <a:ext cx="2196969" cy="3261750"/>
        </a:xfrm>
        <a:prstGeom prst="round1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endParaRPr lang="en-US" sz="1400" b="1" kern="1200" dirty="0"/>
        </a:p>
        <a:p>
          <a:pPr marL="0" lvl="0" indent="0" algn="ctr" defTabSz="622300">
            <a:lnSpc>
              <a:spcPct val="90000"/>
            </a:lnSpc>
            <a:spcBef>
              <a:spcPct val="0"/>
            </a:spcBef>
            <a:spcAft>
              <a:spcPct val="35000"/>
            </a:spcAft>
            <a:buNone/>
          </a:pPr>
          <a:r>
            <a:rPr lang="en-US" sz="1400" b="1" kern="1200" dirty="0"/>
            <a:t>Artificial Intelligence</a:t>
          </a:r>
        </a:p>
        <a:p>
          <a:pPr marL="0" lvl="0" indent="0" algn="ctr" defTabSz="622300">
            <a:lnSpc>
              <a:spcPct val="90000"/>
            </a:lnSpc>
            <a:spcBef>
              <a:spcPct val="0"/>
            </a:spcBef>
            <a:spcAft>
              <a:spcPct val="35000"/>
            </a:spcAft>
            <a:buNone/>
          </a:pPr>
          <a:r>
            <a:rPr lang="en-US" sz="1400" b="1" kern="1200" dirty="0"/>
            <a:t>Machine Learning</a:t>
          </a:r>
        </a:p>
        <a:p>
          <a:pPr marL="0" lvl="0" indent="0" algn="ctr" defTabSz="622300">
            <a:lnSpc>
              <a:spcPct val="90000"/>
            </a:lnSpc>
            <a:spcBef>
              <a:spcPct val="0"/>
            </a:spcBef>
            <a:spcAft>
              <a:spcPct val="35000"/>
            </a:spcAft>
            <a:buNone/>
          </a:pPr>
          <a:r>
            <a:rPr lang="en-US" sz="1400" b="1" kern="1200" dirty="0"/>
            <a:t>Reinforcement Learning</a:t>
          </a:r>
        </a:p>
        <a:p>
          <a:pPr marL="0" lvl="0" indent="0" algn="ctr" defTabSz="622300">
            <a:lnSpc>
              <a:spcPct val="90000"/>
            </a:lnSpc>
            <a:spcBef>
              <a:spcPct val="0"/>
            </a:spcBef>
            <a:spcAft>
              <a:spcPct val="35000"/>
            </a:spcAft>
            <a:buNone/>
          </a:pPr>
          <a:r>
            <a:rPr lang="en-US" sz="1400" b="1" kern="1200" dirty="0"/>
            <a:t>NLP</a:t>
          </a:r>
        </a:p>
      </dsp:txBody>
      <dsp:txXfrm rot="-5400000">
        <a:off x="3261751" y="2746211"/>
        <a:ext cx="3261750" cy="1647727"/>
      </dsp:txXfrm>
    </dsp:sp>
    <dsp:sp modelId="{E8B6953F-ADF0-4253-85AC-18BBE03E4C6E}">
      <dsp:nvSpPr>
        <dsp:cNvPr id="0" name=""/>
        <dsp:cNvSpPr/>
      </dsp:nvSpPr>
      <dsp:spPr>
        <a:xfrm>
          <a:off x="1804354" y="1357529"/>
          <a:ext cx="2914791" cy="1678880"/>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Advanced Computing Practice</a:t>
          </a:r>
        </a:p>
        <a:p>
          <a:pPr marL="0" lvl="0" indent="0" algn="ctr" defTabSz="711200">
            <a:lnSpc>
              <a:spcPct val="90000"/>
            </a:lnSpc>
            <a:spcBef>
              <a:spcPct val="0"/>
            </a:spcBef>
            <a:spcAft>
              <a:spcPct val="35000"/>
            </a:spcAft>
            <a:buNone/>
          </a:pPr>
          <a:r>
            <a:rPr lang="en-US" sz="1400" b="1" i="1" kern="1200" dirty="0"/>
            <a:t>is Solliance R&amp;D</a:t>
          </a:r>
        </a:p>
      </dsp:txBody>
      <dsp:txXfrm>
        <a:off x="1886310" y="1439485"/>
        <a:ext cx="2750879" cy="1514968"/>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1/3/2023</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5</a:t>
            </a:fld>
            <a:endParaRPr lang="en-US"/>
          </a:p>
        </p:txBody>
      </p:sp>
    </p:spTree>
    <p:extLst>
      <p:ext uri="{BB962C8B-B14F-4D97-AF65-F5344CB8AC3E}">
        <p14:creationId xmlns:p14="http://schemas.microsoft.com/office/powerpoint/2010/main" val="75986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39</a:t>
            </a:fld>
            <a:endParaRPr lang="en-US"/>
          </a:p>
        </p:txBody>
      </p:sp>
    </p:spTree>
    <p:extLst>
      <p:ext uri="{BB962C8B-B14F-4D97-AF65-F5344CB8AC3E}">
        <p14:creationId xmlns:p14="http://schemas.microsoft.com/office/powerpoint/2010/main" val="2951347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41</a:t>
            </a:fld>
            <a:endParaRPr lang="en-US"/>
          </a:p>
        </p:txBody>
      </p:sp>
    </p:spTree>
    <p:extLst>
      <p:ext uri="{BB962C8B-B14F-4D97-AF65-F5344CB8AC3E}">
        <p14:creationId xmlns:p14="http://schemas.microsoft.com/office/powerpoint/2010/main" val="2360338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7C584BF-6945-4E60-B2A7-1638FF8EA8EE}" type="slidenum">
              <a:rPr lang="en-US" smtClean="0"/>
              <a:pPr>
                <a:defRPr/>
              </a:pPr>
              <a:t>52</a:t>
            </a:fld>
            <a:endParaRPr lang="en-US" dirty="0"/>
          </a:p>
        </p:txBody>
      </p:sp>
    </p:spTree>
    <p:extLst>
      <p:ext uri="{BB962C8B-B14F-4D97-AF65-F5344CB8AC3E}">
        <p14:creationId xmlns:p14="http://schemas.microsoft.com/office/powerpoint/2010/main" val="1313187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7C584BF-6945-4E60-B2A7-1638FF8EA8EE}" type="slidenum">
              <a:rPr lang="en-US" smtClean="0"/>
              <a:pPr>
                <a:defRPr/>
              </a:pPr>
              <a:t>58</a:t>
            </a:fld>
            <a:endParaRPr lang="en-US" dirty="0"/>
          </a:p>
        </p:txBody>
      </p:sp>
    </p:spTree>
    <p:extLst>
      <p:ext uri="{BB962C8B-B14F-4D97-AF65-F5344CB8AC3E}">
        <p14:creationId xmlns:p14="http://schemas.microsoft.com/office/powerpoint/2010/main" val="2276858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7C584BF-6945-4E60-B2A7-1638FF8EA8EE}" type="slidenum">
              <a:rPr lang="en-US" smtClean="0"/>
              <a:pPr>
                <a:defRPr/>
              </a:pPr>
              <a:t>60</a:t>
            </a:fld>
            <a:endParaRPr lang="en-US" dirty="0"/>
          </a:p>
        </p:txBody>
      </p:sp>
    </p:spTree>
    <p:extLst>
      <p:ext uri="{BB962C8B-B14F-4D97-AF65-F5344CB8AC3E}">
        <p14:creationId xmlns:p14="http://schemas.microsoft.com/office/powerpoint/2010/main" val="1959234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8BB580A-5AC7-4A6E-A64B-A28B7AC72149}" type="datetime8">
              <a:rPr lang="en-US" smtClean="0"/>
              <a:t>1/3/2023 9:55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183184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31774" rtl="0" eaLnBrk="1" fontAlgn="auto" latinLnBrk="0" hangingPunct="1">
              <a:lnSpc>
                <a:spcPct val="90000"/>
              </a:lnSpc>
              <a:spcBef>
                <a:spcPts val="0"/>
              </a:spcBef>
              <a:spcAft>
                <a:spcPts val="340"/>
              </a:spcAft>
              <a:buClrTx/>
              <a:buSzTx/>
              <a:buFontTx/>
              <a:buNone/>
              <a:tabLst/>
              <a:defRPr/>
            </a:pPr>
            <a:endParaRPr lang="en-US" dirty="0"/>
          </a:p>
        </p:txBody>
      </p:sp>
      <p:sp>
        <p:nvSpPr>
          <p:cNvPr id="4" name="Tijdelijke aanduiding voor dianumm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37DDB4D-C51C-4FC6-8C13-576582F61703}" type="slidenum">
              <a:rPr kumimoji="0" lang="nl-NL"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65</a:t>
            </a:fld>
            <a:endParaRPr kumimoji="0" lang="nl-NL"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93816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06D40C-48A2-4C51-B848-E0785D7863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4655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7DDB4D-C51C-4FC6-8C13-576582F61703}" type="slidenum">
              <a:rPr kumimoji="0" lang="nl-NL"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nl-NL"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57737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55EADB-70E4-4902-BF90-235F96770098}" type="slidenum">
              <a:rPr lang="en-US" smtClean="0"/>
              <a:t>68</a:t>
            </a:fld>
            <a:endParaRPr lang="en-US"/>
          </a:p>
        </p:txBody>
      </p:sp>
    </p:spTree>
    <p:extLst>
      <p:ext uri="{BB962C8B-B14F-4D97-AF65-F5344CB8AC3E}">
        <p14:creationId xmlns:p14="http://schemas.microsoft.com/office/powerpoint/2010/main" val="4065143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6</a:t>
            </a:fld>
            <a:endParaRPr lang="en-US"/>
          </a:p>
        </p:txBody>
      </p:sp>
    </p:spTree>
    <p:extLst>
      <p:ext uri="{BB962C8B-B14F-4D97-AF65-F5344CB8AC3E}">
        <p14:creationId xmlns:p14="http://schemas.microsoft.com/office/powerpoint/2010/main" val="1404425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B55EADB-70E4-4902-BF90-235F9677009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920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7DDB4D-C51C-4FC6-8C13-576582F61703}" type="slidenum">
              <a:rPr kumimoji="0" lang="nl-NL"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nl-NL"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39035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1/3/2023 9:55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624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C3FBC3A-5C16-42D9-9279-20ED55FF99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1/3/2023 9:55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478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704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963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209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17</a:t>
            </a:fld>
            <a:endParaRPr lang="en-US"/>
          </a:p>
        </p:txBody>
      </p:sp>
    </p:spTree>
    <p:extLst>
      <p:ext uri="{BB962C8B-B14F-4D97-AF65-F5344CB8AC3E}">
        <p14:creationId xmlns:p14="http://schemas.microsoft.com/office/powerpoint/2010/main" val="1477160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FD16C-9B51-4AB9-AB46-DB7CE5593356}" type="slidenum">
              <a:rPr lang="en-US" smtClean="0"/>
              <a:t>23</a:t>
            </a:fld>
            <a:endParaRPr lang="en-US"/>
          </a:p>
        </p:txBody>
      </p:sp>
    </p:spTree>
    <p:extLst>
      <p:ext uri="{BB962C8B-B14F-4D97-AF65-F5344CB8AC3E}">
        <p14:creationId xmlns:p14="http://schemas.microsoft.com/office/powerpoint/2010/main" val="997555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25</a:t>
            </a:fld>
            <a:endParaRPr lang="en-US"/>
          </a:p>
        </p:txBody>
      </p:sp>
    </p:spTree>
    <p:extLst>
      <p:ext uri="{BB962C8B-B14F-4D97-AF65-F5344CB8AC3E}">
        <p14:creationId xmlns:p14="http://schemas.microsoft.com/office/powerpoint/2010/main" val="928265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6A4F40-A288-467F-8D1A-8AEF03147147}" type="slidenum">
              <a:rPr lang="en-US" smtClean="0"/>
              <a:t>26</a:t>
            </a:fld>
            <a:endParaRPr lang="en-US"/>
          </a:p>
        </p:txBody>
      </p:sp>
    </p:spTree>
    <p:extLst>
      <p:ext uri="{BB962C8B-B14F-4D97-AF65-F5344CB8AC3E}">
        <p14:creationId xmlns:p14="http://schemas.microsoft.com/office/powerpoint/2010/main" val="29216144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sv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8.png"/><Relationship Id="rId7"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10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8.png"/><Relationship Id="rId7"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19.sv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9.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19.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8.png"/><Relationship Id="rId7"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8.png"/><Relationship Id="rId7"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19.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jpg"/><Relationship Id="rId1" Type="http://schemas.openxmlformats.org/officeDocument/2006/relationships/slideMaster" Target="../slideMasters/slideMaster1.xml"/><Relationship Id="rId4" Type="http://schemas.openxmlformats.org/officeDocument/2006/relationships/image" Target="../media/image1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Master" Target="../slideMasters/slideMaster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2.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8.png"/><Relationship Id="rId7"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19.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sv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19.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19.svg"/></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8.png"/><Relationship Id="rId7"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9.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8.png"/><Relationship Id="rId7"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24.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24.sv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21897893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33733888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17455442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9610139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66512299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611061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9318672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38385505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603717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476190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11275558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120446978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91151133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83304123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2194560"/>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41270"/>
            <a:ext cx="4898270" cy="4961744"/>
          </a:xfrm>
          <a:prstGeom prst="rect">
            <a:avLst/>
          </a:prstGeom>
        </p:spPr>
      </p:pic>
    </p:spTree>
    <p:extLst>
      <p:ext uri="{BB962C8B-B14F-4D97-AF65-F5344CB8AC3E}">
        <p14:creationId xmlns:p14="http://schemas.microsoft.com/office/powerpoint/2010/main" val="2778380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552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51163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732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pic>
        <p:nvPicPr>
          <p:cNvPr id="7" name="Picture 6" descr="A picture containing outdoor, night sky&#10;&#10;Description automatically generated">
            <a:extLst>
              <a:ext uri="{FF2B5EF4-FFF2-40B4-BE49-F238E27FC236}">
                <a16:creationId xmlns:a16="http://schemas.microsoft.com/office/drawing/2014/main" id="{2815877C-95BC-644D-B5B2-CD802D42FA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7542963" y="1761698"/>
            <a:ext cx="6410741" cy="2887339"/>
          </a:xfrm>
          <a:prstGeom prst="rect">
            <a:avLst/>
          </a:prstGeom>
          <a:ln>
            <a:noFill/>
          </a:ln>
        </p:spPr>
      </p:pic>
      <p:pic>
        <p:nvPicPr>
          <p:cNvPr id="8" name="Graphic 7">
            <a:extLst>
              <a:ext uri="{FF2B5EF4-FFF2-40B4-BE49-F238E27FC236}">
                <a16:creationId xmlns:a16="http://schemas.microsoft.com/office/drawing/2014/main" id="{8A1C0A44-AE22-2A47-82AE-9828680D8A9E}"/>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62" name="Google Shape;62;p8"/>
          <p:cNvSpPr txBox="1">
            <a:spLocks noGrp="1"/>
          </p:cNvSpPr>
          <p:nvPr>
            <p:ph type="title"/>
          </p:nvPr>
        </p:nvSpPr>
        <p:spPr>
          <a:xfrm>
            <a:off x="415600" y="288567"/>
            <a:ext cx="11360700" cy="763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2800"/>
              <a:buFont typeface="Calibri"/>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3" name="Google Shape;63;p8"/>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Autofit/>
          </a:bodyPr>
          <a:lstStyle>
            <a:lvl1pPr marL="457200" lvl="0" indent="-342900" algn="l" rtl="0">
              <a:lnSpc>
                <a:spcPct val="90000"/>
              </a:lnSpc>
              <a:spcBef>
                <a:spcPts val="0"/>
              </a:spcBef>
              <a:spcAft>
                <a:spcPts val="0"/>
              </a:spcAft>
              <a:buClr>
                <a:schemeClr val="dk1"/>
              </a:buClr>
              <a:buSzPts val="1800"/>
              <a:buChar char="●"/>
              <a:defRPr baseline="30000"/>
            </a:lvl1pPr>
            <a:lvl2pPr marL="914400" lvl="1" indent="-317500" algn="l" rtl="0">
              <a:lnSpc>
                <a:spcPct val="90000"/>
              </a:lnSpc>
              <a:spcBef>
                <a:spcPts val="2133"/>
              </a:spcBef>
              <a:spcAft>
                <a:spcPts val="0"/>
              </a:spcAft>
              <a:buClr>
                <a:schemeClr val="dk1"/>
              </a:buClr>
              <a:buSzPts val="1400"/>
              <a:buChar char="○"/>
              <a:defRPr/>
            </a:lvl2pPr>
            <a:lvl3pPr marL="1371600" lvl="2" indent="-317500" algn="l" rtl="0">
              <a:lnSpc>
                <a:spcPct val="90000"/>
              </a:lnSpc>
              <a:spcBef>
                <a:spcPts val="2133"/>
              </a:spcBef>
              <a:spcAft>
                <a:spcPts val="0"/>
              </a:spcAft>
              <a:buClr>
                <a:schemeClr val="dk1"/>
              </a:buClr>
              <a:buSzPts val="1400"/>
              <a:buChar char="■"/>
              <a:defRPr/>
            </a:lvl3pPr>
            <a:lvl4pPr marL="1828800" lvl="3" indent="-317500" algn="l" rtl="0">
              <a:lnSpc>
                <a:spcPct val="90000"/>
              </a:lnSpc>
              <a:spcBef>
                <a:spcPts val="2133"/>
              </a:spcBef>
              <a:spcAft>
                <a:spcPts val="0"/>
              </a:spcAft>
              <a:buClr>
                <a:schemeClr val="dk1"/>
              </a:buClr>
              <a:buSzPts val="1400"/>
              <a:buChar char="●"/>
              <a:defRPr/>
            </a:lvl4pPr>
            <a:lvl5pPr marL="2286000" lvl="4" indent="-317500" algn="l" rtl="0">
              <a:lnSpc>
                <a:spcPct val="90000"/>
              </a:lnSpc>
              <a:spcBef>
                <a:spcPts val="2133"/>
              </a:spcBef>
              <a:spcAft>
                <a:spcPts val="0"/>
              </a:spcAft>
              <a:buClr>
                <a:schemeClr val="dk1"/>
              </a:buClr>
              <a:buSzPts val="1400"/>
              <a:buChar char="○"/>
              <a:defRPr/>
            </a:lvl5pPr>
            <a:lvl6pPr marL="2743200" lvl="5" indent="-317500" algn="l" rtl="0">
              <a:lnSpc>
                <a:spcPct val="90000"/>
              </a:lnSpc>
              <a:spcBef>
                <a:spcPts val="2133"/>
              </a:spcBef>
              <a:spcAft>
                <a:spcPts val="0"/>
              </a:spcAft>
              <a:buClr>
                <a:schemeClr val="dk1"/>
              </a:buClr>
              <a:buSzPts val="1400"/>
              <a:buChar char="■"/>
              <a:defRPr/>
            </a:lvl6pPr>
            <a:lvl7pPr marL="3200400" lvl="6" indent="-317500" algn="l" rtl="0">
              <a:lnSpc>
                <a:spcPct val="90000"/>
              </a:lnSpc>
              <a:spcBef>
                <a:spcPts val="2133"/>
              </a:spcBef>
              <a:spcAft>
                <a:spcPts val="0"/>
              </a:spcAft>
              <a:buClr>
                <a:schemeClr val="dk1"/>
              </a:buClr>
              <a:buSzPts val="1400"/>
              <a:buChar char="●"/>
              <a:defRPr/>
            </a:lvl7pPr>
            <a:lvl8pPr marL="3657600" lvl="7" indent="-317500" algn="l" rtl="0">
              <a:lnSpc>
                <a:spcPct val="90000"/>
              </a:lnSpc>
              <a:spcBef>
                <a:spcPts val="2133"/>
              </a:spcBef>
              <a:spcAft>
                <a:spcPts val="0"/>
              </a:spcAft>
              <a:buClr>
                <a:schemeClr val="dk1"/>
              </a:buClr>
              <a:buSzPts val="1400"/>
              <a:buChar char="○"/>
              <a:defRPr/>
            </a:lvl8pPr>
            <a:lvl9pPr marL="4114800" lvl="8" indent="-317500" algn="l" rtl="0">
              <a:lnSpc>
                <a:spcPct val="90000"/>
              </a:lnSpc>
              <a:spcBef>
                <a:spcPts val="2133"/>
              </a:spcBef>
              <a:spcAft>
                <a:spcPts val="2133"/>
              </a:spcAft>
              <a:buClr>
                <a:schemeClr val="dk1"/>
              </a:buClr>
              <a:buSzPts val="1400"/>
              <a:buChar char="■"/>
              <a:defRPr/>
            </a:lvl9pPr>
          </a:lstStyle>
          <a:p>
            <a:endParaRPr dirty="0"/>
          </a:p>
        </p:txBody>
      </p:sp>
      <p:sp>
        <p:nvSpPr>
          <p:cNvPr id="9" name="Footer Placeholder 4">
            <a:extLst>
              <a:ext uri="{FF2B5EF4-FFF2-40B4-BE49-F238E27FC236}">
                <a16:creationId xmlns:a16="http://schemas.microsoft.com/office/drawing/2014/main" id="{AE60211F-F6BE-9F4D-A51F-18CF3546ADD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0" name="Slide Number Placeholder 5">
            <a:extLst>
              <a:ext uri="{FF2B5EF4-FFF2-40B4-BE49-F238E27FC236}">
                <a16:creationId xmlns:a16="http://schemas.microsoft.com/office/drawing/2014/main" id="{04B59F6B-02A4-004C-876B-B44F8AFAD666}"/>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8446324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D7654F-0929-694D-9760-F10DE2CA4E3F}"/>
              </a:ext>
            </a:extLst>
          </p:cNvPr>
          <p:cNvSpPr/>
          <p:nvPr userDrawn="1"/>
        </p:nvSpPr>
        <p:spPr>
          <a:xfrm>
            <a:off x="8572500" y="0"/>
            <a:ext cx="3619500" cy="6406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2">
            <a:alphaModFix amt="5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29480" t="25341" r="30141" b="35938"/>
          <a:stretch/>
        </p:blipFill>
        <p:spPr>
          <a:xfrm>
            <a:off x="8572500" y="-29896"/>
            <a:ext cx="3768206" cy="3817036"/>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rot="16200000">
            <a:off x="7306789" y="1736300"/>
            <a:ext cx="4598346" cy="4742395"/>
          </a:xfrm>
          <a:prstGeom prst="rect">
            <a:avLst/>
          </a:prstGeom>
          <a:ln>
            <a:noFill/>
          </a:ln>
        </p:spPr>
      </p:pic>
    </p:spTree>
    <p:extLst>
      <p:ext uri="{BB962C8B-B14F-4D97-AF65-F5344CB8AC3E}">
        <p14:creationId xmlns:p14="http://schemas.microsoft.com/office/powerpoint/2010/main" val="18499080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3 Images and Tex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8B12F8-3005-8B44-8558-B87FC28783C3}"/>
              </a:ext>
            </a:extLst>
          </p:cNvPr>
          <p:cNvSpPr/>
          <p:nvPr userDrawn="1"/>
        </p:nvSpPr>
        <p:spPr>
          <a:xfrm>
            <a:off x="7647482" y="7999"/>
            <a:ext cx="4544518" cy="6042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8" y="5699050"/>
            <a:ext cx="12192005" cy="713091"/>
          </a:xfrm>
          <a:prstGeom prst="rect">
            <a:avLst/>
          </a:prstGeom>
          <a:ln>
            <a:noFill/>
          </a:ln>
        </p:spPr>
      </p:pic>
    </p:spTree>
    <p:extLst>
      <p:ext uri="{BB962C8B-B14F-4D97-AF65-F5344CB8AC3E}">
        <p14:creationId xmlns:p14="http://schemas.microsoft.com/office/powerpoint/2010/main" val="39976009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170BED76-9D7C-884F-907F-FADE963332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 y="5764192"/>
            <a:ext cx="12192005" cy="676775"/>
          </a:xfrm>
          <a:prstGeom prst="rect">
            <a:avLst/>
          </a:prstGeom>
          <a:ln>
            <a:noFill/>
          </a:ln>
        </p:spPr>
      </p:pic>
      <p:grpSp>
        <p:nvGrpSpPr>
          <p:cNvPr id="2" name="Group 1">
            <a:extLst>
              <a:ext uri="{FF2B5EF4-FFF2-40B4-BE49-F238E27FC236}">
                <a16:creationId xmlns:a16="http://schemas.microsoft.com/office/drawing/2014/main" id="{4367000B-CB4D-1226-4AFE-8DB6E7A4132E}"/>
              </a:ext>
            </a:extLst>
          </p:cNvPr>
          <p:cNvGrpSpPr/>
          <p:nvPr userDrawn="1"/>
        </p:nvGrpSpPr>
        <p:grpSpPr>
          <a:xfrm>
            <a:off x="104922" y="5764192"/>
            <a:ext cx="11928968" cy="625521"/>
            <a:chOff x="104922" y="7055873"/>
            <a:chExt cx="11928968" cy="625521"/>
          </a:xfrm>
        </p:grpSpPr>
        <p:grpSp>
          <p:nvGrpSpPr>
            <p:cNvPr id="4" name="Group 3">
              <a:extLst>
                <a:ext uri="{FF2B5EF4-FFF2-40B4-BE49-F238E27FC236}">
                  <a16:creationId xmlns:a16="http://schemas.microsoft.com/office/drawing/2014/main" id="{FBDA6E73-17D9-B4C2-34A5-C2FD15525977}"/>
                </a:ext>
              </a:extLst>
            </p:cNvPr>
            <p:cNvGrpSpPr/>
            <p:nvPr userDrawn="1"/>
          </p:nvGrpSpPr>
          <p:grpSpPr>
            <a:xfrm>
              <a:off x="2927950" y="7127396"/>
              <a:ext cx="1505687" cy="553998"/>
              <a:chOff x="2890298" y="7127396"/>
              <a:chExt cx="1505687" cy="553998"/>
            </a:xfrm>
          </p:grpSpPr>
          <p:sp>
            <p:nvSpPr>
              <p:cNvPr id="48" name="TextBox 47">
                <a:extLst>
                  <a:ext uri="{FF2B5EF4-FFF2-40B4-BE49-F238E27FC236}">
                    <a16:creationId xmlns:a16="http://schemas.microsoft.com/office/drawing/2014/main" id="{5ED31B2C-94EE-E297-C8FF-32CEC9FA2FE9}"/>
                  </a:ext>
                </a:extLst>
              </p:cNvPr>
              <p:cNvSpPr txBox="1"/>
              <p:nvPr userDrawn="1"/>
            </p:nvSpPr>
            <p:spPr>
              <a:xfrm>
                <a:off x="3127617" y="7127396"/>
                <a:ext cx="1268368" cy="553998"/>
              </a:xfrm>
              <a:prstGeom prst="rect">
                <a:avLst/>
              </a:prstGeom>
              <a:noFill/>
            </p:spPr>
            <p:txBody>
              <a:bodyPr wrap="square" rtlCol="0">
                <a:spAutoFit/>
              </a:bodyPr>
              <a:lstStyle>
                <a:defPPr>
                  <a:defRPr lang="en-US"/>
                </a:defPPr>
                <a:lvl1pPr>
                  <a:defRPr sz="700">
                    <a:latin typeface="Helvetica Light" panose="020B0403020202020204" pitchFamily="34" charset="0"/>
                  </a:defRPr>
                </a:lvl1pPr>
              </a:lstStyle>
              <a:p>
                <a:r>
                  <a:rPr lang="en-US" sz="600" b="1" dirty="0">
                    <a:solidFill>
                      <a:schemeClr val="bg1"/>
                    </a:solidFill>
                    <a:latin typeface="Montserrat" pitchFamily="2" charset="77"/>
                  </a:rPr>
                  <a:t>INFRASTRUCTURE </a:t>
                </a:r>
              </a:p>
              <a:p>
                <a:r>
                  <a:rPr lang="en-US" sz="600" b="1" dirty="0">
                    <a:solidFill>
                      <a:schemeClr val="bg1"/>
                    </a:solidFill>
                    <a:latin typeface="Montserrat" pitchFamily="2" charset="77"/>
                  </a:rPr>
                  <a:t>&amp; DEVOPS</a:t>
                </a:r>
              </a:p>
              <a:p>
                <a:r>
                  <a:rPr lang="en-US" sz="600" dirty="0">
                    <a:solidFill>
                      <a:schemeClr val="bg1"/>
                    </a:solidFill>
                    <a:latin typeface="Montserrat" pitchFamily="2" charset="77"/>
                  </a:rPr>
                  <a:t>Infrastructure migration / modernization and automation</a:t>
                </a:r>
              </a:p>
            </p:txBody>
          </p:sp>
          <p:pic>
            <p:nvPicPr>
              <p:cNvPr id="49" name="Picture 48">
                <a:extLst>
                  <a:ext uri="{FF2B5EF4-FFF2-40B4-BE49-F238E27FC236}">
                    <a16:creationId xmlns:a16="http://schemas.microsoft.com/office/drawing/2014/main" id="{4FE9993A-30ED-A227-FED5-4417E9A5DC8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890298" y="7173563"/>
                <a:ext cx="319153" cy="259712"/>
              </a:xfrm>
              <a:prstGeom prst="rect">
                <a:avLst/>
              </a:prstGeom>
            </p:spPr>
          </p:pic>
        </p:grpSp>
        <p:grpSp>
          <p:nvGrpSpPr>
            <p:cNvPr id="5" name="Group 4">
              <a:extLst>
                <a:ext uri="{FF2B5EF4-FFF2-40B4-BE49-F238E27FC236}">
                  <a16:creationId xmlns:a16="http://schemas.microsoft.com/office/drawing/2014/main" id="{436F83B2-3457-3087-2D60-88A9689DE6E1}"/>
                </a:ext>
              </a:extLst>
            </p:cNvPr>
            <p:cNvGrpSpPr/>
            <p:nvPr userDrawn="1"/>
          </p:nvGrpSpPr>
          <p:grpSpPr>
            <a:xfrm>
              <a:off x="4411357" y="7127396"/>
              <a:ext cx="1161666" cy="461665"/>
              <a:chOff x="4505489" y="7127396"/>
              <a:chExt cx="1161666" cy="461665"/>
            </a:xfrm>
          </p:grpSpPr>
          <p:sp>
            <p:nvSpPr>
              <p:cNvPr id="46" name="TextBox 45">
                <a:extLst>
                  <a:ext uri="{FF2B5EF4-FFF2-40B4-BE49-F238E27FC236}">
                    <a16:creationId xmlns:a16="http://schemas.microsoft.com/office/drawing/2014/main" id="{583D34DB-61A4-223D-12F3-D93612F7FF91}"/>
                  </a:ext>
                </a:extLst>
              </p:cNvPr>
              <p:cNvSpPr txBox="1"/>
              <p:nvPr userDrawn="1"/>
            </p:nvSpPr>
            <p:spPr>
              <a:xfrm>
                <a:off x="4707424" y="7127396"/>
                <a:ext cx="959731" cy="461665"/>
              </a:xfrm>
              <a:prstGeom prst="rect">
                <a:avLst/>
              </a:prstGeom>
              <a:noFill/>
            </p:spPr>
            <p:txBody>
              <a:bodyPr wrap="square" rtlCol="0">
                <a:spAutoFit/>
              </a:bodyPr>
              <a:lstStyle>
                <a:defPPr>
                  <a:defRPr lang="en-US"/>
                </a:defPPr>
                <a:lvl1pPr>
                  <a:defRPr sz="700">
                    <a:latin typeface="Helvetica Light" panose="020B0403020202020204" pitchFamily="34" charset="0"/>
                  </a:defRPr>
                </a:lvl1pPr>
              </a:lstStyle>
              <a:p>
                <a:r>
                  <a:rPr lang="en-US" sz="600" b="1" dirty="0">
                    <a:solidFill>
                      <a:schemeClr val="bg1"/>
                    </a:solidFill>
                    <a:latin typeface="Montserrat" pitchFamily="2" charset="77"/>
                  </a:rPr>
                  <a:t>SECURITY</a:t>
                </a:r>
              </a:p>
              <a:p>
                <a:r>
                  <a:rPr lang="en-US" sz="600" dirty="0">
                    <a:solidFill>
                      <a:schemeClr val="bg1"/>
                    </a:solidFill>
                    <a:latin typeface="Montserrat" pitchFamily="2" charset="77"/>
                  </a:rPr>
                  <a:t>Solution wide identity, security and compliance</a:t>
                </a:r>
              </a:p>
            </p:txBody>
          </p:sp>
          <p:pic>
            <p:nvPicPr>
              <p:cNvPr id="47" name="Picture 46">
                <a:extLst>
                  <a:ext uri="{FF2B5EF4-FFF2-40B4-BE49-F238E27FC236}">
                    <a16:creationId xmlns:a16="http://schemas.microsoft.com/office/drawing/2014/main" id="{4A50017A-993F-834B-3C60-060ACA03516F}"/>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505489" y="7173563"/>
                <a:ext cx="320068" cy="259712"/>
              </a:xfrm>
              <a:prstGeom prst="rect">
                <a:avLst/>
              </a:prstGeom>
            </p:spPr>
          </p:pic>
        </p:grpSp>
        <p:grpSp>
          <p:nvGrpSpPr>
            <p:cNvPr id="6" name="Group 5">
              <a:extLst>
                <a:ext uri="{FF2B5EF4-FFF2-40B4-BE49-F238E27FC236}">
                  <a16:creationId xmlns:a16="http://schemas.microsoft.com/office/drawing/2014/main" id="{7A0DBD14-C91A-312A-A419-CAA2A32B98E5}"/>
                </a:ext>
              </a:extLst>
            </p:cNvPr>
            <p:cNvGrpSpPr/>
            <p:nvPr userDrawn="1"/>
          </p:nvGrpSpPr>
          <p:grpSpPr>
            <a:xfrm>
              <a:off x="1529415" y="7127396"/>
              <a:ext cx="1537345" cy="461665"/>
              <a:chOff x="1510589" y="7127396"/>
              <a:chExt cx="1537345" cy="461665"/>
            </a:xfrm>
          </p:grpSpPr>
          <p:sp>
            <p:nvSpPr>
              <p:cNvPr id="44" name="TextBox 43">
                <a:extLst>
                  <a:ext uri="{FF2B5EF4-FFF2-40B4-BE49-F238E27FC236}">
                    <a16:creationId xmlns:a16="http://schemas.microsoft.com/office/drawing/2014/main" id="{2A0CC51C-910B-E78E-6D46-2ADF9058BA63}"/>
                  </a:ext>
                </a:extLst>
              </p:cNvPr>
              <p:cNvSpPr txBox="1"/>
              <p:nvPr userDrawn="1"/>
            </p:nvSpPr>
            <p:spPr>
              <a:xfrm>
                <a:off x="1763712" y="7127396"/>
                <a:ext cx="1284222" cy="461665"/>
              </a:xfrm>
              <a:prstGeom prst="rect">
                <a:avLst/>
              </a:prstGeom>
              <a:noFill/>
            </p:spPr>
            <p:txBody>
              <a:bodyPr wrap="square" rtlCol="0">
                <a:spAutoFit/>
              </a:bodyPr>
              <a:lstStyle>
                <a:defPPr>
                  <a:defRPr lang="en-US"/>
                </a:defPPr>
                <a:lvl1pPr>
                  <a:defRPr sz="700">
                    <a:latin typeface="Helvetica Light" panose="020B0403020202020204" pitchFamily="34" charset="0"/>
                  </a:defRPr>
                </a:lvl1pPr>
              </a:lstStyle>
              <a:p>
                <a:r>
                  <a:rPr lang="en-US" sz="600" b="1" dirty="0">
                    <a:solidFill>
                      <a:schemeClr val="bg1"/>
                    </a:solidFill>
                    <a:latin typeface="Montserrat" pitchFamily="2" charset="77"/>
                  </a:rPr>
                  <a:t>MICROSERVICES</a:t>
                </a:r>
              </a:p>
              <a:p>
                <a:r>
                  <a:rPr lang="en-US" sz="600" dirty="0">
                    <a:solidFill>
                      <a:schemeClr val="bg1"/>
                    </a:solidFill>
                    <a:latin typeface="Montserrat" pitchFamily="2" charset="77"/>
                  </a:rPr>
                  <a:t>Breaking the monolith, greenfield design and implement </a:t>
                </a:r>
              </a:p>
            </p:txBody>
          </p:sp>
          <p:pic>
            <p:nvPicPr>
              <p:cNvPr id="45" name="Picture 44">
                <a:extLst>
                  <a:ext uri="{FF2B5EF4-FFF2-40B4-BE49-F238E27FC236}">
                    <a16:creationId xmlns:a16="http://schemas.microsoft.com/office/drawing/2014/main" id="{A11D056E-C39A-4574-4A49-3BBE52544364}"/>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510589" y="7173563"/>
                <a:ext cx="320068" cy="259712"/>
              </a:xfrm>
              <a:prstGeom prst="rect">
                <a:avLst/>
              </a:prstGeom>
            </p:spPr>
          </p:pic>
        </p:grpSp>
        <p:grpSp>
          <p:nvGrpSpPr>
            <p:cNvPr id="7" name="Group 6">
              <a:extLst>
                <a:ext uri="{FF2B5EF4-FFF2-40B4-BE49-F238E27FC236}">
                  <a16:creationId xmlns:a16="http://schemas.microsoft.com/office/drawing/2014/main" id="{BE4D2B4C-648B-0590-3AB9-C10AFD19030D}"/>
                </a:ext>
              </a:extLst>
            </p:cNvPr>
            <p:cNvGrpSpPr/>
            <p:nvPr userDrawn="1"/>
          </p:nvGrpSpPr>
          <p:grpSpPr>
            <a:xfrm>
              <a:off x="104922" y="7127396"/>
              <a:ext cx="1436411" cy="553998"/>
              <a:chOff x="104922" y="7127396"/>
              <a:chExt cx="1436411" cy="553998"/>
            </a:xfrm>
          </p:grpSpPr>
          <p:sp>
            <p:nvSpPr>
              <p:cNvPr id="42" name="TextBox 41">
                <a:extLst>
                  <a:ext uri="{FF2B5EF4-FFF2-40B4-BE49-F238E27FC236}">
                    <a16:creationId xmlns:a16="http://schemas.microsoft.com/office/drawing/2014/main" id="{3701118D-8EB5-55D2-3991-A06E7065FD48}"/>
                  </a:ext>
                </a:extLst>
              </p:cNvPr>
              <p:cNvSpPr txBox="1"/>
              <p:nvPr userDrawn="1"/>
            </p:nvSpPr>
            <p:spPr>
              <a:xfrm>
                <a:off x="377939" y="7127396"/>
                <a:ext cx="1163394" cy="553998"/>
              </a:xfrm>
              <a:prstGeom prst="rect">
                <a:avLst/>
              </a:prstGeom>
              <a:noFill/>
            </p:spPr>
            <p:txBody>
              <a:bodyPr wrap="square" rtlCol="0">
                <a:spAutoFit/>
              </a:bodyPr>
              <a:lstStyle>
                <a:defPPr>
                  <a:defRPr lang="en-US"/>
                </a:defPPr>
                <a:lvl1pPr>
                  <a:defRPr sz="700">
                    <a:latin typeface="Helvetica Light" panose="020B0403020202020204" pitchFamily="34" charset="0"/>
                  </a:defRPr>
                </a:lvl1pPr>
              </a:lstStyle>
              <a:p>
                <a:r>
                  <a:rPr lang="en-US" sz="600" b="1" dirty="0">
                    <a:solidFill>
                      <a:schemeClr val="bg1"/>
                    </a:solidFill>
                    <a:latin typeface="Montserrat" pitchFamily="2" charset="77"/>
                  </a:rPr>
                  <a:t>CLOUD</a:t>
                </a:r>
              </a:p>
              <a:p>
                <a:r>
                  <a:rPr lang="en-US" sz="600" dirty="0">
                    <a:solidFill>
                      <a:schemeClr val="bg1"/>
                    </a:solidFill>
                    <a:latin typeface="Montserrat" pitchFamily="2" charset="77"/>
                  </a:rPr>
                  <a:t>Cloud native, hybrid cloud, elastic and scalable solutions with cost controls</a:t>
                </a:r>
              </a:p>
            </p:txBody>
          </p:sp>
          <p:pic>
            <p:nvPicPr>
              <p:cNvPr id="43" name="Picture 62">
                <a:extLst>
                  <a:ext uri="{FF2B5EF4-FFF2-40B4-BE49-F238E27FC236}">
                    <a16:creationId xmlns:a16="http://schemas.microsoft.com/office/drawing/2014/main" id="{C4182598-FD4B-AE24-2D43-F41542DE6C0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104922" y="7173563"/>
                <a:ext cx="320068" cy="259712"/>
              </a:xfrm>
              <a:prstGeom prst="rect">
                <a:avLst/>
              </a:prstGeom>
            </p:spPr>
          </p:pic>
        </p:grpSp>
        <p:grpSp>
          <p:nvGrpSpPr>
            <p:cNvPr id="8" name="Group 7">
              <a:extLst>
                <a:ext uri="{FF2B5EF4-FFF2-40B4-BE49-F238E27FC236}">
                  <a16:creationId xmlns:a16="http://schemas.microsoft.com/office/drawing/2014/main" id="{057F7326-C10A-FC00-02DA-4854E81DB972}"/>
                </a:ext>
              </a:extLst>
            </p:cNvPr>
            <p:cNvGrpSpPr/>
            <p:nvPr userDrawn="1"/>
          </p:nvGrpSpPr>
          <p:grpSpPr>
            <a:xfrm>
              <a:off x="5570155" y="7127396"/>
              <a:ext cx="1541769" cy="461665"/>
              <a:chOff x="5645461" y="7127396"/>
              <a:chExt cx="1541769" cy="461665"/>
            </a:xfrm>
          </p:grpSpPr>
          <p:sp>
            <p:nvSpPr>
              <p:cNvPr id="40" name="TextBox 39">
                <a:extLst>
                  <a:ext uri="{FF2B5EF4-FFF2-40B4-BE49-F238E27FC236}">
                    <a16:creationId xmlns:a16="http://schemas.microsoft.com/office/drawing/2014/main" id="{082ACA22-BB21-E573-77C3-6C7687E15CAF}"/>
                  </a:ext>
                </a:extLst>
              </p:cNvPr>
              <p:cNvSpPr txBox="1"/>
              <p:nvPr userDrawn="1"/>
            </p:nvSpPr>
            <p:spPr>
              <a:xfrm>
                <a:off x="5904782" y="7127396"/>
                <a:ext cx="1282448" cy="461665"/>
              </a:xfrm>
              <a:prstGeom prst="rect">
                <a:avLst/>
              </a:prstGeom>
              <a:noFill/>
            </p:spPr>
            <p:txBody>
              <a:bodyPr wrap="square" rtlCol="0">
                <a:spAutoFit/>
              </a:bodyPr>
              <a:lstStyle>
                <a:defPPr>
                  <a:defRPr lang="en-US"/>
                </a:defPPr>
                <a:lvl1pPr>
                  <a:defRPr sz="700">
                    <a:latin typeface="Helvetica Light" panose="020B0403020202020204" pitchFamily="34" charset="0"/>
                  </a:defRPr>
                </a:lvl1pPr>
              </a:lstStyle>
              <a:p>
                <a:r>
                  <a:rPr lang="en-US" sz="600" b="1" dirty="0">
                    <a:solidFill>
                      <a:schemeClr val="bg1"/>
                    </a:solidFill>
                    <a:latin typeface="Montserrat" pitchFamily="2" charset="77"/>
                  </a:rPr>
                  <a:t>DATA &amp; AI</a:t>
                </a:r>
              </a:p>
              <a:p>
                <a:r>
                  <a:rPr lang="en-US" sz="600" dirty="0">
                    <a:solidFill>
                      <a:schemeClr val="bg1"/>
                    </a:solidFill>
                    <a:latin typeface="Montserrat" pitchFamily="2" charset="77"/>
                  </a:rPr>
                  <a:t>Analytics, machine learning, data pipelines, lambda architectures, MLOps</a:t>
                </a:r>
              </a:p>
            </p:txBody>
          </p:sp>
          <p:pic>
            <p:nvPicPr>
              <p:cNvPr id="41" name="Picture 40">
                <a:extLst>
                  <a:ext uri="{FF2B5EF4-FFF2-40B4-BE49-F238E27FC236}">
                    <a16:creationId xmlns:a16="http://schemas.microsoft.com/office/drawing/2014/main" id="{49F14DEF-B49D-0CE8-82C3-10C38D6B7AD8}"/>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5645461" y="7173563"/>
                <a:ext cx="319153" cy="259712"/>
              </a:xfrm>
              <a:prstGeom prst="rect">
                <a:avLst/>
              </a:prstGeom>
            </p:spPr>
          </p:pic>
        </p:grpSp>
        <p:grpSp>
          <p:nvGrpSpPr>
            <p:cNvPr id="9" name="Group 8">
              <a:extLst>
                <a:ext uri="{FF2B5EF4-FFF2-40B4-BE49-F238E27FC236}">
                  <a16:creationId xmlns:a16="http://schemas.microsoft.com/office/drawing/2014/main" id="{D6640AA8-C313-1391-04EF-352CA743848E}"/>
                </a:ext>
              </a:extLst>
            </p:cNvPr>
            <p:cNvGrpSpPr/>
            <p:nvPr userDrawn="1"/>
          </p:nvGrpSpPr>
          <p:grpSpPr>
            <a:xfrm>
              <a:off x="7165719" y="7127396"/>
              <a:ext cx="1234257" cy="461665"/>
              <a:chOff x="7222199" y="7127396"/>
              <a:chExt cx="1234257" cy="461665"/>
            </a:xfrm>
          </p:grpSpPr>
          <p:sp>
            <p:nvSpPr>
              <p:cNvPr id="38" name="TextBox 37">
                <a:extLst>
                  <a:ext uri="{FF2B5EF4-FFF2-40B4-BE49-F238E27FC236}">
                    <a16:creationId xmlns:a16="http://schemas.microsoft.com/office/drawing/2014/main" id="{0B990AB6-7301-1E4B-ED0C-1D3C8CFAC4DA}"/>
                  </a:ext>
                </a:extLst>
              </p:cNvPr>
              <p:cNvSpPr txBox="1"/>
              <p:nvPr userDrawn="1"/>
            </p:nvSpPr>
            <p:spPr>
              <a:xfrm>
                <a:off x="7481104" y="7127396"/>
                <a:ext cx="975352" cy="461665"/>
              </a:xfrm>
              <a:prstGeom prst="rect">
                <a:avLst/>
              </a:prstGeom>
              <a:noFill/>
            </p:spPr>
            <p:txBody>
              <a:bodyPr wrap="square">
                <a:spAutoFit/>
              </a:bodyPr>
              <a:lstStyle/>
              <a:p>
                <a:r>
                  <a:rPr lang="en-US" sz="600" b="1" dirty="0">
                    <a:solidFill>
                      <a:schemeClr val="bg1"/>
                    </a:solidFill>
                    <a:latin typeface="Montserrat" pitchFamily="2" charset="77"/>
                  </a:rPr>
                  <a:t>APPLICATIONS</a:t>
                </a:r>
              </a:p>
              <a:p>
                <a:r>
                  <a:rPr lang="en-US" sz="600" dirty="0">
                    <a:solidFill>
                      <a:schemeClr val="bg1"/>
                    </a:solidFill>
                    <a:latin typeface="Montserrat" pitchFamily="2" charset="77"/>
                  </a:rPr>
                  <a:t>Modern web / mobile apps and API's</a:t>
                </a:r>
              </a:p>
            </p:txBody>
          </p:sp>
          <p:pic>
            <p:nvPicPr>
              <p:cNvPr id="39" name="Picture 38">
                <a:extLst>
                  <a:ext uri="{FF2B5EF4-FFF2-40B4-BE49-F238E27FC236}">
                    <a16:creationId xmlns:a16="http://schemas.microsoft.com/office/drawing/2014/main" id="{5BD467DC-444F-CBB2-7DE3-8FB858062C6D}"/>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7222199" y="7173563"/>
                <a:ext cx="319153" cy="259712"/>
              </a:xfrm>
              <a:prstGeom prst="rect">
                <a:avLst/>
              </a:prstGeom>
            </p:spPr>
          </p:pic>
        </p:grpSp>
        <p:grpSp>
          <p:nvGrpSpPr>
            <p:cNvPr id="10" name="Group 9">
              <a:extLst>
                <a:ext uri="{FF2B5EF4-FFF2-40B4-BE49-F238E27FC236}">
                  <a16:creationId xmlns:a16="http://schemas.microsoft.com/office/drawing/2014/main" id="{0AC9EF97-9E10-9F6C-7B9F-4F3E60E24979}"/>
                </a:ext>
              </a:extLst>
            </p:cNvPr>
            <p:cNvGrpSpPr/>
            <p:nvPr userDrawn="1"/>
          </p:nvGrpSpPr>
          <p:grpSpPr>
            <a:xfrm>
              <a:off x="10995174" y="7127396"/>
              <a:ext cx="1038716" cy="461665"/>
              <a:chOff x="10995174" y="7127396"/>
              <a:chExt cx="1038716" cy="461665"/>
            </a:xfrm>
          </p:grpSpPr>
          <p:sp>
            <p:nvSpPr>
              <p:cNvPr id="35" name="TextBox 34">
                <a:extLst>
                  <a:ext uri="{FF2B5EF4-FFF2-40B4-BE49-F238E27FC236}">
                    <a16:creationId xmlns:a16="http://schemas.microsoft.com/office/drawing/2014/main" id="{6E0B7A24-05E1-B84B-D260-EC1BFF8166A2}"/>
                  </a:ext>
                </a:extLst>
              </p:cNvPr>
              <p:cNvSpPr txBox="1"/>
              <p:nvPr userDrawn="1"/>
            </p:nvSpPr>
            <p:spPr>
              <a:xfrm>
                <a:off x="11187338" y="7127396"/>
                <a:ext cx="846552" cy="461665"/>
              </a:xfrm>
              <a:prstGeom prst="rect">
                <a:avLst/>
              </a:prstGeom>
              <a:noFill/>
            </p:spPr>
            <p:txBody>
              <a:bodyPr wrap="square">
                <a:spAutoFit/>
              </a:bodyPr>
              <a:lstStyle/>
              <a:p>
                <a:r>
                  <a:rPr lang="en-US" sz="600" b="1" dirty="0">
                    <a:solidFill>
                      <a:schemeClr val="bg1"/>
                    </a:solidFill>
                    <a:latin typeface="Montserrat" pitchFamily="2" charset="77"/>
                  </a:rPr>
                  <a:t>MEDIA</a:t>
                </a:r>
              </a:p>
              <a:p>
                <a:r>
                  <a:rPr lang="en-US" sz="600" dirty="0">
                    <a:solidFill>
                      <a:schemeClr val="bg1"/>
                    </a:solidFill>
                    <a:latin typeface="Montserrat" pitchFamily="2" charset="77"/>
                  </a:rPr>
                  <a:t>Branded rich media solutions and experiences</a:t>
                </a:r>
              </a:p>
            </p:txBody>
          </p:sp>
          <p:pic>
            <p:nvPicPr>
              <p:cNvPr id="37" name="Picture 36">
                <a:extLst>
                  <a:ext uri="{FF2B5EF4-FFF2-40B4-BE49-F238E27FC236}">
                    <a16:creationId xmlns:a16="http://schemas.microsoft.com/office/drawing/2014/main" id="{88CA8DCD-DF1B-994E-C7E4-9047350FE2EA}"/>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0995174" y="7173563"/>
                <a:ext cx="320068" cy="259712"/>
              </a:xfrm>
              <a:prstGeom prst="rect">
                <a:avLst/>
              </a:prstGeom>
            </p:spPr>
          </p:pic>
        </p:grpSp>
        <p:grpSp>
          <p:nvGrpSpPr>
            <p:cNvPr id="11" name="Group 10">
              <a:extLst>
                <a:ext uri="{FF2B5EF4-FFF2-40B4-BE49-F238E27FC236}">
                  <a16:creationId xmlns:a16="http://schemas.microsoft.com/office/drawing/2014/main" id="{CFFC5E3F-2CC7-BB7F-1673-BB490EA5E9B5}"/>
                </a:ext>
              </a:extLst>
            </p:cNvPr>
            <p:cNvGrpSpPr/>
            <p:nvPr userDrawn="1"/>
          </p:nvGrpSpPr>
          <p:grpSpPr>
            <a:xfrm>
              <a:off x="8384555" y="7127396"/>
              <a:ext cx="1408707" cy="461665"/>
              <a:chOff x="8422209" y="7127396"/>
              <a:chExt cx="1408707" cy="461665"/>
            </a:xfrm>
          </p:grpSpPr>
          <p:sp>
            <p:nvSpPr>
              <p:cNvPr id="28" name="TextBox 27">
                <a:extLst>
                  <a:ext uri="{FF2B5EF4-FFF2-40B4-BE49-F238E27FC236}">
                    <a16:creationId xmlns:a16="http://schemas.microsoft.com/office/drawing/2014/main" id="{4984D10B-361F-4D60-7994-4F6CBB81A1B6}"/>
                  </a:ext>
                </a:extLst>
              </p:cNvPr>
              <p:cNvSpPr txBox="1"/>
              <p:nvPr userDrawn="1"/>
            </p:nvSpPr>
            <p:spPr>
              <a:xfrm>
                <a:off x="8662376" y="7127396"/>
                <a:ext cx="1168540" cy="461665"/>
              </a:xfrm>
              <a:prstGeom prst="rect">
                <a:avLst/>
              </a:prstGeom>
              <a:noFill/>
            </p:spPr>
            <p:txBody>
              <a:bodyPr wrap="square">
                <a:spAutoFit/>
              </a:bodyPr>
              <a:lstStyle/>
              <a:p>
                <a:r>
                  <a:rPr lang="en-US" sz="600" b="1" dirty="0">
                    <a:solidFill>
                      <a:schemeClr val="bg1"/>
                    </a:solidFill>
                    <a:latin typeface="Montserrat" pitchFamily="2" charset="77"/>
                  </a:rPr>
                  <a:t>ADVANCED COMPUTING</a:t>
                </a:r>
              </a:p>
              <a:p>
                <a:r>
                  <a:rPr lang="en-US" sz="600" kern="1200" dirty="0">
                    <a:solidFill>
                      <a:schemeClr val="bg1"/>
                    </a:solidFill>
                    <a:latin typeface="Montserrat" pitchFamily="2" charset="77"/>
                    <a:ea typeface="+mn-ea"/>
                    <a:cs typeface="+mn-cs"/>
                  </a:rPr>
                  <a:t>Intelligent, confidential, decentralized and quantum</a:t>
                </a:r>
              </a:p>
            </p:txBody>
          </p:sp>
          <p:pic>
            <p:nvPicPr>
              <p:cNvPr id="34" name="Picture 33" descr="Icon&#10;&#10;Description automatically generated">
                <a:extLst>
                  <a:ext uri="{FF2B5EF4-FFF2-40B4-BE49-F238E27FC236}">
                    <a16:creationId xmlns:a16="http://schemas.microsoft.com/office/drawing/2014/main" id="{33077EF0-7D2F-444F-5CA2-470B05620E2E}"/>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a:stretch/>
            </p:blipFill>
            <p:spPr>
              <a:xfrm>
                <a:off x="8422209" y="7173563"/>
                <a:ext cx="292900" cy="282468"/>
              </a:xfrm>
              <a:prstGeom prst="rect">
                <a:avLst/>
              </a:prstGeom>
            </p:spPr>
          </p:pic>
        </p:grpSp>
        <p:grpSp>
          <p:nvGrpSpPr>
            <p:cNvPr id="13" name="Group 12">
              <a:extLst>
                <a:ext uri="{FF2B5EF4-FFF2-40B4-BE49-F238E27FC236}">
                  <a16:creationId xmlns:a16="http://schemas.microsoft.com/office/drawing/2014/main" id="{36DC27DE-07B7-1F06-AD21-8867D732AE32}"/>
                </a:ext>
              </a:extLst>
            </p:cNvPr>
            <p:cNvGrpSpPr/>
            <p:nvPr userDrawn="1"/>
          </p:nvGrpSpPr>
          <p:grpSpPr>
            <a:xfrm>
              <a:off x="9794052" y="7055873"/>
              <a:ext cx="1276502" cy="461665"/>
              <a:chOff x="9812880" y="7055873"/>
              <a:chExt cx="1276502" cy="461665"/>
            </a:xfrm>
          </p:grpSpPr>
          <p:sp>
            <p:nvSpPr>
              <p:cNvPr id="14" name="TextBox 13">
                <a:extLst>
                  <a:ext uri="{FF2B5EF4-FFF2-40B4-BE49-F238E27FC236}">
                    <a16:creationId xmlns:a16="http://schemas.microsoft.com/office/drawing/2014/main" id="{1E3AD429-76D8-C1A5-AB61-70ADC58D3E0A}"/>
                  </a:ext>
                </a:extLst>
              </p:cNvPr>
              <p:cNvSpPr txBox="1"/>
              <p:nvPr userDrawn="1"/>
            </p:nvSpPr>
            <p:spPr>
              <a:xfrm>
                <a:off x="10147374" y="7127396"/>
                <a:ext cx="942008" cy="382129"/>
              </a:xfrm>
              <a:prstGeom prst="rect">
                <a:avLst/>
              </a:prstGeom>
              <a:noFill/>
            </p:spPr>
            <p:txBody>
              <a:bodyPr wrap="square" rtlCol="0">
                <a:spAutoFit/>
              </a:bodyPr>
              <a:lstStyle>
                <a:defPPr>
                  <a:defRPr lang="en-US"/>
                </a:defPPr>
                <a:lvl1pPr>
                  <a:defRPr sz="700">
                    <a:latin typeface="Helvetica Light" panose="020B0403020202020204" pitchFamily="34" charset="0"/>
                  </a:defRPr>
                </a:lvl1pPr>
              </a:lstStyle>
              <a:p>
                <a:r>
                  <a:rPr lang="en-US" sz="600" b="1" dirty="0">
                    <a:solidFill>
                      <a:schemeClr val="bg1"/>
                    </a:solidFill>
                    <a:latin typeface="Montserrat" pitchFamily="2" charset="77"/>
                  </a:rPr>
                  <a:t>TRAINING</a:t>
                </a:r>
              </a:p>
              <a:p>
                <a:r>
                  <a:rPr lang="en-US" sz="600" dirty="0">
                    <a:solidFill>
                      <a:schemeClr val="bg1"/>
                    </a:solidFill>
                    <a:latin typeface="Montserrat" pitchFamily="2" charset="77"/>
                  </a:rPr>
                  <a:t>Depth tactical and strategic training</a:t>
                </a:r>
              </a:p>
            </p:txBody>
          </p:sp>
          <p:pic>
            <p:nvPicPr>
              <p:cNvPr id="23" name="Picture 22">
                <a:extLst>
                  <a:ext uri="{FF2B5EF4-FFF2-40B4-BE49-F238E27FC236}">
                    <a16:creationId xmlns:a16="http://schemas.microsoft.com/office/drawing/2014/main" id="{40DF1740-9F54-4858-240E-5038FFF6E306}"/>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9812880" y="7055873"/>
                <a:ext cx="461665" cy="461665"/>
              </a:xfrm>
              <a:prstGeom prst="rect">
                <a:avLst/>
              </a:prstGeom>
            </p:spPr>
          </p:pic>
        </p:grpSp>
      </p:grpSp>
    </p:spTree>
    <p:extLst>
      <p:ext uri="{BB962C8B-B14F-4D97-AF65-F5344CB8AC3E}">
        <p14:creationId xmlns:p14="http://schemas.microsoft.com/office/powerpoint/2010/main" val="12932131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12344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465258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228398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D1EA-2AD8-4D56-9A26-CD6F0135AA5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95C948F-BB8C-462B-8AE4-F23523B468DD}"/>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4" name="Picture 3">
            <a:extLst>
              <a:ext uri="{FF2B5EF4-FFF2-40B4-BE49-F238E27FC236}">
                <a16:creationId xmlns:a16="http://schemas.microsoft.com/office/drawing/2014/main" id="{FE8E64C7-24C3-4DED-8C16-334757B640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925" y="6432455"/>
            <a:ext cx="1382992" cy="239257"/>
          </a:xfrm>
          <a:prstGeom prst="rect">
            <a:avLst/>
          </a:prstGeom>
        </p:spPr>
      </p:pic>
    </p:spTree>
    <p:extLst>
      <p:ext uri="{BB962C8B-B14F-4D97-AF65-F5344CB8AC3E}">
        <p14:creationId xmlns:p14="http://schemas.microsoft.com/office/powerpoint/2010/main" val="23543565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cSld name="1_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B076-B85C-417F-990D-ADC34A432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8ECB-7A8C-4297-9AF3-7D8A5526D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AFCCD-BC57-4AF4-BB6B-7D805333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66ADA0E1-9201-4A34-A85D-8CEFB5955792}"/>
              </a:ext>
            </a:extLst>
          </p:cNvPr>
          <p:cNvSpPr>
            <a:spLocks noGrp="1"/>
          </p:cNvSpPr>
          <p:nvPr>
            <p:ph type="sldNum" sz="quarter" idx="12"/>
          </p:nvPr>
        </p:nvSpPr>
        <p:spPr/>
        <p:txBody>
          <a:bodyPr/>
          <a:lstStyle/>
          <a:p>
            <a:fld id="{F9406C37-1267-4092-A3E4-2FCC75AA8F89}" type="slidenum">
              <a:rPr lang="en-US" smtClean="0"/>
              <a:t>‹#›</a:t>
            </a:fld>
            <a:endParaRPr lang="en-US"/>
          </a:p>
        </p:txBody>
      </p:sp>
      <p:pic>
        <p:nvPicPr>
          <p:cNvPr id="6" name="Picture 5">
            <a:extLst>
              <a:ext uri="{FF2B5EF4-FFF2-40B4-BE49-F238E27FC236}">
                <a16:creationId xmlns:a16="http://schemas.microsoft.com/office/drawing/2014/main" id="{53380629-7E12-4849-A715-B0F0C99871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925" y="6432455"/>
            <a:ext cx="1382992" cy="239257"/>
          </a:xfrm>
          <a:prstGeom prst="rect">
            <a:avLst/>
          </a:prstGeom>
        </p:spPr>
      </p:pic>
    </p:spTree>
    <p:extLst>
      <p:ext uri="{BB962C8B-B14F-4D97-AF65-F5344CB8AC3E}">
        <p14:creationId xmlns:p14="http://schemas.microsoft.com/office/powerpoint/2010/main" val="162719256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1"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1"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1" cy="4351339"/>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741460" y="1808329"/>
            <a:ext cx="4743133" cy="4598348"/>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8933" t="23765" r="11354" b="68041"/>
          <a:stretch/>
        </p:blipFill>
        <p:spPr>
          <a:xfrm>
            <a:off x="0" y="6406677"/>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7"/>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41957805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7543387" y="1758057"/>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1"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1" cy="1325563"/>
          </a:xfrm>
        </p:spPr>
        <p:txBody>
          <a:bodyPr/>
          <a:lstStyle>
            <a:lvl1pPr>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1" cy="4351339"/>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1"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072589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654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footer">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DAE018-50C7-4A03-8E0B-A9CF58C3628C}"/>
              </a:ext>
            </a:extLst>
          </p:cNvPr>
          <p:cNvSpPr txBox="1"/>
          <p:nvPr userDrawn="1"/>
        </p:nvSpPr>
        <p:spPr>
          <a:xfrm>
            <a:off x="1" y="5446243"/>
            <a:ext cx="12191999" cy="1411759"/>
          </a:xfrm>
          <a:prstGeom prst="rect">
            <a:avLst/>
          </a:prstGeom>
          <a:solidFill>
            <a:srgbClr val="FFFFFF"/>
          </a:solidFill>
        </p:spPr>
        <p:txBody>
          <a:bodyPr wrap="square" lIns="0" tIns="143366" rIns="0" bIns="143366" rtlCol="0" anchor="ctr">
            <a:noAutofit/>
          </a:bodyPr>
          <a:lstStyle/>
          <a:p>
            <a:pPr lvl="0" algn="ctr" defTabSz="913526">
              <a:lnSpc>
                <a:spcPct val="90000"/>
              </a:lnSpc>
              <a:spcBef>
                <a:spcPct val="20000"/>
              </a:spcBef>
              <a:buSzPct val="90000"/>
              <a:defRPr/>
            </a:pPr>
            <a:endParaRPr lang="en-US" sz="3137" b="1" kern="0">
              <a:solidFill>
                <a:srgbClr val="353535"/>
              </a:solidFill>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5910706"/>
            <a:ext cx="11018520" cy="482831"/>
          </a:xfrm>
        </p:spPr>
        <p:txBody>
          <a:bodyPr/>
          <a:lstStyle>
            <a:lvl1pPr algn="ctr">
              <a:defRPr sz="3137" b="0"/>
            </a:lvl1pPr>
          </a:lstStyle>
          <a:p>
            <a:r>
              <a:rPr lang="en-US"/>
              <a:t>Click to edit Master title style</a:t>
            </a:r>
          </a:p>
        </p:txBody>
      </p:sp>
    </p:spTree>
    <p:extLst>
      <p:ext uri="{BB962C8B-B14F-4D97-AF65-F5344CB8AC3E}">
        <p14:creationId xmlns:p14="http://schemas.microsoft.com/office/powerpoint/2010/main" val="32413176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284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9"/>
            <a:ext cx="10515600" cy="3684588"/>
          </a:xfrm>
        </p:spPr>
        <p:txBody>
          <a:bodyPr/>
          <a:lstStyle>
            <a:lvl1pPr marL="0" indent="0">
              <a:buNone/>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6180147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_Full Image BG">
    <p:spTree>
      <p:nvGrpSpPr>
        <p:cNvPr id="1" name=""/>
        <p:cNvGrpSpPr/>
        <p:nvPr/>
      </p:nvGrpSpPr>
      <p:grpSpPr>
        <a:xfrm>
          <a:off x="0" y="0"/>
          <a:ext cx="0" cy="0"/>
          <a:chOff x="0" y="0"/>
          <a:chExt cx="0" cy="0"/>
        </a:xfrm>
      </p:grpSpPr>
      <p:sp>
        <p:nvSpPr>
          <p:cNvPr id="190" name="Rectangle 189">
            <a:extLst>
              <a:ext uri="{FF2B5EF4-FFF2-40B4-BE49-F238E27FC236}">
                <a16:creationId xmlns:a16="http://schemas.microsoft.com/office/drawing/2014/main" id="{569FF93E-485B-40C8-AA9A-8ADDE6E040E0}"/>
              </a:ext>
            </a:extLst>
          </p:cNvPr>
          <p:cNvSpPr/>
          <p:nvPr userDrawn="1"/>
        </p:nvSpPr>
        <p:spPr>
          <a:xfrm>
            <a:off x="466284" y="0"/>
            <a:ext cx="5226008" cy="60435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2144" y="371181"/>
            <a:ext cx="4375696" cy="1325563"/>
          </a:xfrm>
        </p:spPr>
        <p:txBody>
          <a:bodyPr/>
          <a:lstStyle>
            <a:lvl1pPr>
              <a:defRPr>
                <a:solidFill>
                  <a:schemeClr val="tx1"/>
                </a:solidFill>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44255" y="2712922"/>
            <a:ext cx="4375696" cy="2803756"/>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1" name="Content Placeholder 2">
            <a:extLst>
              <a:ext uri="{FF2B5EF4-FFF2-40B4-BE49-F238E27FC236}">
                <a16:creationId xmlns:a16="http://schemas.microsoft.com/office/drawing/2014/main" id="{B4964C35-0F61-403C-B887-DA87B6FB53DB}"/>
              </a:ext>
            </a:extLst>
          </p:cNvPr>
          <p:cNvSpPr>
            <a:spLocks noGrp="1"/>
          </p:cNvSpPr>
          <p:nvPr>
            <p:ph idx="14" hasCustomPrompt="1"/>
          </p:nvPr>
        </p:nvSpPr>
        <p:spPr>
          <a:xfrm>
            <a:off x="832145" y="2052580"/>
            <a:ext cx="4393420"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827864" y="1874662"/>
            <a:ext cx="4379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Picture Placeholder 27">
            <a:extLst>
              <a:ext uri="{FF2B5EF4-FFF2-40B4-BE49-F238E27FC236}">
                <a16:creationId xmlns:a16="http://schemas.microsoft.com/office/drawing/2014/main" id="{2DF72FF0-B5F7-453E-AB53-F5E8BA5CCFBA}"/>
              </a:ext>
            </a:extLst>
          </p:cNvPr>
          <p:cNvSpPr>
            <a:spLocks noGrp="1"/>
          </p:cNvSpPr>
          <p:nvPr>
            <p:ph type="pic" sz="quarter" idx="13"/>
          </p:nvPr>
        </p:nvSpPr>
        <p:spPr>
          <a:xfrm>
            <a:off x="0" y="0"/>
            <a:ext cx="12192000" cy="6406675"/>
          </a:xfrm>
          <a:custGeom>
            <a:avLst/>
            <a:gdLst>
              <a:gd name="connsiteX0" fmla="*/ 0 w 12192000"/>
              <a:gd name="connsiteY0" fmla="*/ 0 h 6406675"/>
              <a:gd name="connsiteX1" fmla="*/ 466284 w 12192000"/>
              <a:gd name="connsiteY1" fmla="*/ 0 h 6406675"/>
              <a:gd name="connsiteX2" fmla="*/ 466284 w 12192000"/>
              <a:gd name="connsiteY2" fmla="*/ 6043518 h 6406675"/>
              <a:gd name="connsiteX3" fmla="*/ 5692293 w 12192000"/>
              <a:gd name="connsiteY3" fmla="*/ 6043518 h 6406675"/>
              <a:gd name="connsiteX4" fmla="*/ 5692293 w 12192000"/>
              <a:gd name="connsiteY4" fmla="*/ 0 h 6406675"/>
              <a:gd name="connsiteX5" fmla="*/ 12192000 w 12192000"/>
              <a:gd name="connsiteY5" fmla="*/ 0 h 6406675"/>
              <a:gd name="connsiteX6" fmla="*/ 12192000 w 12192000"/>
              <a:gd name="connsiteY6" fmla="*/ 6169030 h 6406675"/>
              <a:gd name="connsiteX7" fmla="*/ 12192000 w 12192000"/>
              <a:gd name="connsiteY7" fmla="*/ 6311901 h 6406675"/>
              <a:gd name="connsiteX8" fmla="*/ 12192000 w 12192000"/>
              <a:gd name="connsiteY8" fmla="*/ 6406675 h 6406675"/>
              <a:gd name="connsiteX9" fmla="*/ 0 w 12192000"/>
              <a:gd name="connsiteY9" fmla="*/ 6406675 h 6406675"/>
              <a:gd name="connsiteX10" fmla="*/ 0 w 12192000"/>
              <a:gd name="connsiteY10" fmla="*/ 6311901 h 6406675"/>
              <a:gd name="connsiteX11" fmla="*/ 0 w 12192000"/>
              <a:gd name="connsiteY11" fmla="*/ 6169030 h 640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406675">
                <a:moveTo>
                  <a:pt x="0" y="0"/>
                </a:moveTo>
                <a:lnTo>
                  <a:pt x="466284" y="0"/>
                </a:lnTo>
                <a:lnTo>
                  <a:pt x="466284" y="6043518"/>
                </a:lnTo>
                <a:lnTo>
                  <a:pt x="5692293" y="6043518"/>
                </a:lnTo>
                <a:lnTo>
                  <a:pt x="5692293" y="0"/>
                </a:lnTo>
                <a:lnTo>
                  <a:pt x="12192000" y="0"/>
                </a:lnTo>
                <a:lnTo>
                  <a:pt x="12192000" y="6169030"/>
                </a:lnTo>
                <a:lnTo>
                  <a:pt x="12192000" y="6311901"/>
                </a:lnTo>
                <a:lnTo>
                  <a:pt x="12192000" y="6406675"/>
                </a:lnTo>
                <a:lnTo>
                  <a:pt x="0" y="6406675"/>
                </a:lnTo>
                <a:lnTo>
                  <a:pt x="0" y="6311901"/>
                </a:lnTo>
                <a:lnTo>
                  <a:pt x="0" y="6169030"/>
                </a:lnTo>
                <a:close/>
              </a:path>
            </a:pathLst>
          </a:custGeom>
          <a:solidFill>
            <a:schemeClr val="bg2"/>
          </a:solidFill>
        </p:spPr>
        <p:txBody>
          <a:bodyPr wrap="square">
            <a:noAutofit/>
          </a:bodyPr>
          <a:lstStyle/>
          <a:p>
            <a:endParaRPr lang="en-US" dirty="0"/>
          </a:p>
        </p:txBody>
      </p: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21745226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3762F7C-E039-4EC2-B758-767051D119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925" y="6432455"/>
            <a:ext cx="1382992" cy="239257"/>
          </a:xfrm>
          <a:prstGeom prst="rect">
            <a:avLst/>
          </a:prstGeom>
        </p:spPr>
      </p:pic>
    </p:spTree>
    <p:extLst>
      <p:ext uri="{BB962C8B-B14F-4D97-AF65-F5344CB8AC3E}">
        <p14:creationId xmlns:p14="http://schemas.microsoft.com/office/powerpoint/2010/main" val="51009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18614003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3899991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12" name="Picture 11">
            <a:extLst>
              <a:ext uri="{FF2B5EF4-FFF2-40B4-BE49-F238E27FC236}">
                <a16:creationId xmlns:a16="http://schemas.microsoft.com/office/drawing/2014/main" id="{04C9E8CC-51D9-453A-B788-42CAAF8702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42228401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2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15" name="Picture 14">
            <a:extLst>
              <a:ext uri="{FF2B5EF4-FFF2-40B4-BE49-F238E27FC236}">
                <a16:creationId xmlns:a16="http://schemas.microsoft.com/office/drawing/2014/main" id="{BC16BA8D-53C6-4E52-AF51-E9EFC078334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4720" r="38611" b="21640"/>
          <a:stretch/>
        </p:blipFill>
        <p:spPr>
          <a:xfrm>
            <a:off x="5302047" y="4077929"/>
            <a:ext cx="6889954" cy="2780072"/>
          </a:xfrm>
          <a:prstGeom prst="rect">
            <a:avLst/>
          </a:prstGeom>
        </p:spPr>
      </p:pic>
    </p:spTree>
    <p:extLst>
      <p:ext uri="{BB962C8B-B14F-4D97-AF65-F5344CB8AC3E}">
        <p14:creationId xmlns:p14="http://schemas.microsoft.com/office/powerpoint/2010/main" val="36741239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lvl1pPr>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465590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1122025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3909480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1395801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2501228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8331020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7234764" y="487680"/>
            <a:ext cx="4743132" cy="5905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8674931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741460" y="1808328"/>
            <a:ext cx="4743133" cy="4598348"/>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29720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4309084" cy="1330451"/>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913579"/>
            <a:ext cx="4898270" cy="4263383"/>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741460" y="3429000"/>
            <a:ext cx="4743133" cy="2653122"/>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741460" y="0"/>
            <a:ext cx="4743133" cy="3092810"/>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13652791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190" name="Rectangle 189">
            <a:extLst>
              <a:ext uri="{FF2B5EF4-FFF2-40B4-BE49-F238E27FC236}">
                <a16:creationId xmlns:a16="http://schemas.microsoft.com/office/drawing/2014/main" id="{569FF93E-485B-40C8-AA9A-8ADDE6E040E0}"/>
              </a:ext>
            </a:extLst>
          </p:cNvPr>
          <p:cNvSpPr/>
          <p:nvPr userDrawn="1"/>
        </p:nvSpPr>
        <p:spPr>
          <a:xfrm>
            <a:off x="466284" y="0"/>
            <a:ext cx="5226008" cy="60435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2144" y="371181"/>
            <a:ext cx="4375696" cy="1325563"/>
          </a:xfrm>
        </p:spPr>
        <p:txBody>
          <a:bodyPr/>
          <a:lstStyle>
            <a:lvl1pPr>
              <a:defRPr>
                <a:solidFill>
                  <a:schemeClr val="tx1"/>
                </a:solidFill>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44255" y="2712922"/>
            <a:ext cx="4375696" cy="2803756"/>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1" name="Content Placeholder 2">
            <a:extLst>
              <a:ext uri="{FF2B5EF4-FFF2-40B4-BE49-F238E27FC236}">
                <a16:creationId xmlns:a16="http://schemas.microsoft.com/office/drawing/2014/main" id="{B4964C35-0F61-403C-B887-DA87B6FB53DB}"/>
              </a:ext>
            </a:extLst>
          </p:cNvPr>
          <p:cNvSpPr>
            <a:spLocks noGrp="1"/>
          </p:cNvSpPr>
          <p:nvPr>
            <p:ph idx="14" hasCustomPrompt="1"/>
          </p:nvPr>
        </p:nvSpPr>
        <p:spPr>
          <a:xfrm>
            <a:off x="832145" y="2052580"/>
            <a:ext cx="4393420"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827864" y="1874662"/>
            <a:ext cx="4379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Picture Placeholder 27">
            <a:extLst>
              <a:ext uri="{FF2B5EF4-FFF2-40B4-BE49-F238E27FC236}">
                <a16:creationId xmlns:a16="http://schemas.microsoft.com/office/drawing/2014/main" id="{2DF72FF0-B5F7-453E-AB53-F5E8BA5CCFBA}"/>
              </a:ext>
            </a:extLst>
          </p:cNvPr>
          <p:cNvSpPr>
            <a:spLocks noGrp="1"/>
          </p:cNvSpPr>
          <p:nvPr>
            <p:ph type="pic" sz="quarter" idx="13"/>
          </p:nvPr>
        </p:nvSpPr>
        <p:spPr>
          <a:xfrm>
            <a:off x="0" y="0"/>
            <a:ext cx="12192000" cy="6406675"/>
          </a:xfrm>
          <a:custGeom>
            <a:avLst/>
            <a:gdLst>
              <a:gd name="connsiteX0" fmla="*/ 0 w 12192000"/>
              <a:gd name="connsiteY0" fmla="*/ 0 h 6406675"/>
              <a:gd name="connsiteX1" fmla="*/ 466284 w 12192000"/>
              <a:gd name="connsiteY1" fmla="*/ 0 h 6406675"/>
              <a:gd name="connsiteX2" fmla="*/ 466284 w 12192000"/>
              <a:gd name="connsiteY2" fmla="*/ 6043518 h 6406675"/>
              <a:gd name="connsiteX3" fmla="*/ 5692293 w 12192000"/>
              <a:gd name="connsiteY3" fmla="*/ 6043518 h 6406675"/>
              <a:gd name="connsiteX4" fmla="*/ 5692293 w 12192000"/>
              <a:gd name="connsiteY4" fmla="*/ 0 h 6406675"/>
              <a:gd name="connsiteX5" fmla="*/ 12192000 w 12192000"/>
              <a:gd name="connsiteY5" fmla="*/ 0 h 6406675"/>
              <a:gd name="connsiteX6" fmla="*/ 12192000 w 12192000"/>
              <a:gd name="connsiteY6" fmla="*/ 6169030 h 6406675"/>
              <a:gd name="connsiteX7" fmla="*/ 12192000 w 12192000"/>
              <a:gd name="connsiteY7" fmla="*/ 6311901 h 6406675"/>
              <a:gd name="connsiteX8" fmla="*/ 12192000 w 12192000"/>
              <a:gd name="connsiteY8" fmla="*/ 6406675 h 6406675"/>
              <a:gd name="connsiteX9" fmla="*/ 0 w 12192000"/>
              <a:gd name="connsiteY9" fmla="*/ 6406675 h 6406675"/>
              <a:gd name="connsiteX10" fmla="*/ 0 w 12192000"/>
              <a:gd name="connsiteY10" fmla="*/ 6311901 h 6406675"/>
              <a:gd name="connsiteX11" fmla="*/ 0 w 12192000"/>
              <a:gd name="connsiteY11" fmla="*/ 6169030 h 640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406675">
                <a:moveTo>
                  <a:pt x="0" y="0"/>
                </a:moveTo>
                <a:lnTo>
                  <a:pt x="466284" y="0"/>
                </a:lnTo>
                <a:lnTo>
                  <a:pt x="466284" y="6043518"/>
                </a:lnTo>
                <a:lnTo>
                  <a:pt x="5692293" y="6043518"/>
                </a:lnTo>
                <a:lnTo>
                  <a:pt x="5692293" y="0"/>
                </a:lnTo>
                <a:lnTo>
                  <a:pt x="12192000" y="0"/>
                </a:lnTo>
                <a:lnTo>
                  <a:pt x="12192000" y="6169030"/>
                </a:lnTo>
                <a:lnTo>
                  <a:pt x="12192000" y="6311901"/>
                </a:lnTo>
                <a:lnTo>
                  <a:pt x="12192000" y="6406675"/>
                </a:lnTo>
                <a:lnTo>
                  <a:pt x="0" y="6406675"/>
                </a:lnTo>
                <a:lnTo>
                  <a:pt x="0" y="6311901"/>
                </a:lnTo>
                <a:lnTo>
                  <a:pt x="0" y="6169030"/>
                </a:lnTo>
                <a:close/>
              </a:path>
            </a:pathLst>
          </a:custGeom>
          <a:solidFill>
            <a:schemeClr val="bg2"/>
          </a:solidFill>
        </p:spPr>
        <p:txBody>
          <a:bodyPr wrap="square">
            <a:noAutofit/>
          </a:bodyPr>
          <a:lstStyle/>
          <a:p>
            <a:endParaRPr lang="en-US" dirty="0"/>
          </a:p>
        </p:txBody>
      </p: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40367366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2"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056DF2EA-930D-40CD-BB81-D86078F00566}"/>
              </a:ext>
            </a:extLst>
          </p:cNvPr>
          <p:cNvSpPr>
            <a:spLocks noGrp="1"/>
          </p:cNvSpPr>
          <p:nvPr>
            <p:ph idx="13"/>
          </p:nvPr>
        </p:nvSpPr>
        <p:spPr>
          <a:xfrm>
            <a:off x="6786131"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84B109A3-642E-485C-865E-8676401CCE98}"/>
              </a:ext>
            </a:extLst>
          </p:cNvPr>
          <p:cNvSpPr>
            <a:spLocks noGrp="1"/>
          </p:cNvSpPr>
          <p:nvPr>
            <p:ph idx="14" hasCustomPrompt="1"/>
          </p:nvPr>
        </p:nvSpPr>
        <p:spPr>
          <a:xfrm>
            <a:off x="838202"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10" name="Content Placeholder 2">
            <a:extLst>
              <a:ext uri="{FF2B5EF4-FFF2-40B4-BE49-F238E27FC236}">
                <a16:creationId xmlns:a16="http://schemas.microsoft.com/office/drawing/2014/main" id="{C235C1EA-C737-4F05-AC0E-4B9AF23BCEC9}"/>
              </a:ext>
            </a:extLst>
          </p:cNvPr>
          <p:cNvSpPr>
            <a:spLocks noGrp="1"/>
          </p:cNvSpPr>
          <p:nvPr>
            <p:ph idx="15" hasCustomPrompt="1"/>
          </p:nvPr>
        </p:nvSpPr>
        <p:spPr>
          <a:xfrm>
            <a:off x="6786131"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4" name="Title 3">
            <a:extLst>
              <a:ext uri="{FF2B5EF4-FFF2-40B4-BE49-F238E27FC236}">
                <a16:creationId xmlns:a16="http://schemas.microsoft.com/office/drawing/2014/main" id="{0A27CB69-EE83-4397-89E7-3F8E08764889}"/>
              </a:ext>
            </a:extLst>
          </p:cNvPr>
          <p:cNvSpPr>
            <a:spLocks noGrp="1"/>
          </p:cNvSpPr>
          <p:nvPr>
            <p:ph type="title" hasCustomPrompt="1"/>
          </p:nvPr>
        </p:nvSpPr>
        <p:spPr/>
        <p:txBody>
          <a:bodyPr/>
          <a:lstStyle/>
          <a:p>
            <a:r>
              <a:rPr lang="en-US" dirty="0"/>
              <a:t>Your Slide’s Title Goes Over Here</a:t>
            </a:r>
          </a:p>
        </p:txBody>
      </p:sp>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958893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0593851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itle 1">
            <a:extLst>
              <a:ext uri="{FF2B5EF4-FFF2-40B4-BE49-F238E27FC236}">
                <a16:creationId xmlns:a16="http://schemas.microsoft.com/office/drawing/2014/main" id="{9EF013D1-BFE4-4006-B28F-9B20A721FADC}"/>
              </a:ext>
            </a:extLst>
          </p:cNvPr>
          <p:cNvSpPr>
            <a:spLocks noGrp="1"/>
          </p:cNvSpPr>
          <p:nvPr>
            <p:ph type="title" hasCustomPrompt="1"/>
          </p:nvPr>
        </p:nvSpPr>
        <p:spPr>
          <a:xfrm>
            <a:off x="838200" y="227809"/>
            <a:ext cx="6901753" cy="647931"/>
          </a:xfrm>
        </p:spPr>
        <p:txBody>
          <a:bodyPr/>
          <a:lstStyle/>
          <a:p>
            <a:r>
              <a:rPr lang="en-US" dirty="0"/>
              <a:t>Your Slide’s Title Goes Over Here</a:t>
            </a:r>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Tree>
    <p:extLst>
      <p:ext uri="{BB962C8B-B14F-4D97-AF65-F5344CB8AC3E}">
        <p14:creationId xmlns:p14="http://schemas.microsoft.com/office/powerpoint/2010/main" val="258081365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17309660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3763342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7329973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27818863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437569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97108354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1330605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72363719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563820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4994310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19186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7495711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083169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15340543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097343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952663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307534282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406984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4588511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322965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68753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16235569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29559553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3618509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5827514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image" Target="../media/image3.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image" Target="../media/image2.svg"/><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image" Target="../media/image1.png"/><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image" Target="../media/image4.svg"/><Relationship Id="rId10" Type="http://schemas.openxmlformats.org/officeDocument/2006/relationships/slideLayout" Target="../slideLayouts/slideLayout67.xml"/><Relationship Id="rId19" Type="http://schemas.openxmlformats.org/officeDocument/2006/relationships/theme" Target="../theme/theme2.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42" Type="http://schemas.openxmlformats.org/officeDocument/2006/relationships/image" Target="../media/image2.svg"/><Relationship Id="rId7" Type="http://schemas.openxmlformats.org/officeDocument/2006/relationships/slideLayout" Target="../slideLayouts/slideLayout8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41" Type="http://schemas.openxmlformats.org/officeDocument/2006/relationships/image" Target="../media/image1.png"/><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theme" Target="../theme/theme3.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4" Type="http://schemas.openxmlformats.org/officeDocument/2006/relationships/image" Target="../media/image4.svg"/><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image" Target="../media/image3.png"/><Relationship Id="rId8" Type="http://schemas.openxmlformats.org/officeDocument/2006/relationships/slideLayout" Target="../slideLayouts/slideLayout83.xml"/><Relationship Id="rId3" Type="http://schemas.openxmlformats.org/officeDocument/2006/relationships/slideLayout" Target="../slideLayouts/slideLayout78.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93" r:id="rId20"/>
    <p:sldLayoutId id="2147483694" r:id="rId21"/>
    <p:sldLayoutId id="2147483695" r:id="rId22"/>
    <p:sldLayoutId id="2147483674" r:id="rId23"/>
    <p:sldLayoutId id="2147483675" r:id="rId24"/>
    <p:sldLayoutId id="2147483676" r:id="rId25"/>
    <p:sldLayoutId id="2147483680" r:id="rId26"/>
    <p:sldLayoutId id="2147483681" r:id="rId27"/>
    <p:sldLayoutId id="2147483682" r:id="rId28"/>
    <p:sldLayoutId id="2147483683" r:id="rId29"/>
    <p:sldLayoutId id="2147483684" r:id="rId30"/>
    <p:sldLayoutId id="2147483685" r:id="rId31"/>
    <p:sldLayoutId id="2147483686" r:id="rId32"/>
    <p:sldLayoutId id="2147483687" r:id="rId33"/>
    <p:sldLayoutId id="2147483654" r:id="rId34"/>
    <p:sldLayoutId id="2147483690" r:id="rId35"/>
    <p:sldLayoutId id="2147483679" r:id="rId36"/>
    <p:sldLayoutId id="2147483677" r:id="rId37"/>
    <p:sldLayoutId id="2147483664" r:id="rId38"/>
    <p:sldLayoutId id="2147483655" r:id="rId39"/>
    <p:sldLayoutId id="2147483689" r:id="rId40"/>
    <p:sldLayoutId id="2147483692" r:id="rId41"/>
    <p:sldLayoutId id="2147483697" r:id="rId42"/>
    <p:sldLayoutId id="2147483696" r:id="rId43"/>
    <p:sldLayoutId id="2147483698" r:id="rId44"/>
    <p:sldLayoutId id="2147483699" r:id="rId45"/>
    <p:sldLayoutId id="2147483700" r:id="rId46"/>
    <p:sldLayoutId id="2147483701" r:id="rId47"/>
    <p:sldLayoutId id="2147483702" r:id="rId48"/>
    <p:sldLayoutId id="2147483704" r:id="rId49"/>
    <p:sldLayoutId id="2147483705" r:id="rId50"/>
    <p:sldLayoutId id="2147483706" r:id="rId51"/>
    <p:sldLayoutId id="2147483707" r:id="rId52"/>
    <p:sldLayoutId id="2147483708" r:id="rId53"/>
    <p:sldLayoutId id="2147483709" r:id="rId54"/>
    <p:sldLayoutId id="2147483710" r:id="rId55"/>
    <p:sldLayoutId id="2147483711" r:id="rId56"/>
    <p:sldLayoutId id="2147483712" r:id="rId57"/>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53758906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Lst>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21704633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 id="2147483769" r:id="rId37"/>
    <p:sldLayoutId id="2147483770" r:id="rId38"/>
    <p:sldLayoutId id="2147483771" r:id="rId39"/>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p15:clr>
            <a:srgbClr val="F26B43"/>
          </p15:clr>
        </p15:guide>
        <p15:guide id="2" pos="7272">
          <p15:clr>
            <a:srgbClr val="F26B43"/>
          </p15:clr>
        </p15:guide>
        <p15:guide id="3" orient="horz" pos="216">
          <p15:clr>
            <a:srgbClr val="F26B43"/>
          </p15:clr>
        </p15:guide>
        <p15:guide id="4" orient="horz" pos="3744">
          <p15:clr>
            <a:srgbClr val="F26B43"/>
          </p15:clr>
        </p15:guide>
        <p15:guide id="5" orient="horz" pos="984">
          <p15:clr>
            <a:srgbClr val="F26B43"/>
          </p15:clr>
        </p15:guide>
        <p15:guide id="6" orient="horz" pos="115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2" Type="http://schemas.openxmlformats.org/officeDocument/2006/relationships/image" Target="../media/image581.png"/><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2" Type="http://schemas.openxmlformats.org/officeDocument/2006/relationships/image" Target="../media/image591.png"/><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image" Target="../media/image601.png"/><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5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jpeg"/><Relationship Id="rId10" Type="http://schemas.openxmlformats.org/officeDocument/2006/relationships/image" Target="../media/image76.png"/><Relationship Id="rId4" Type="http://schemas.openxmlformats.org/officeDocument/2006/relationships/image" Target="../media/image70.jpeg"/><Relationship Id="rId9" Type="http://schemas.openxmlformats.org/officeDocument/2006/relationships/image" Target="../media/image75.png"/></Relationships>
</file>

<file path=ppt/slides/_rels/slide4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10.png"/><Relationship Id="rId7" Type="http://schemas.openxmlformats.org/officeDocument/2006/relationships/image" Target="../media/image79.png"/><Relationship Id="rId2" Type="http://schemas.openxmlformats.org/officeDocument/2006/relationships/image" Target="../media/image600.png"/><Relationship Id="rId1" Type="http://schemas.openxmlformats.org/officeDocument/2006/relationships/slideLayout" Target="../slideLayouts/slideLayout36.xml"/><Relationship Id="rId6" Type="http://schemas.openxmlformats.org/officeDocument/2006/relationships/image" Target="../media/image78.png"/><Relationship Id="rId5" Type="http://schemas.openxmlformats.org/officeDocument/2006/relationships/image" Target="../media/image430.png"/><Relationship Id="rId10" Type="http://schemas.openxmlformats.org/officeDocument/2006/relationships/image" Target="../media/image470.png"/><Relationship Id="rId4" Type="http://schemas.openxmlformats.org/officeDocument/2006/relationships/image" Target="../media/image420.png"/><Relationship Id="rId9" Type="http://schemas.openxmlformats.org/officeDocument/2006/relationships/image" Target="../media/image81.png"/></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DLR-RM/stable-baselines3" TargetMode="External"/><Relationship Id="rId2" Type="http://schemas.openxmlformats.org/officeDocument/2006/relationships/hyperlink" Target="https://www.manning.com/books/grokking-deep-reinforcement-learning" TargetMode="External"/><Relationship Id="rId1" Type="http://schemas.openxmlformats.org/officeDocument/2006/relationships/slideLayout" Target="../slideLayouts/slideLayout5.xml"/><Relationship Id="rId5" Type="http://schemas.openxmlformats.org/officeDocument/2006/relationships/image" Target="../media/image88.png"/><Relationship Id="rId4" Type="http://schemas.openxmlformats.org/officeDocument/2006/relationships/hyperlink" Target="https://github.com/DLR-RM/rl-baselines3-zoo"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hyperlink" Target="mailto:ciprian@solliance.net"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50.xml"/></Relationships>
</file>

<file path=ppt/slides/_rels/slide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51.xml"/><Relationship Id="rId4" Type="http://schemas.openxmlformats.org/officeDocument/2006/relationships/image" Target="../media/image94.pn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48.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mailto:zoinertejada@solliance.net"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4.png"/></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6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3" Type="http://schemas.openxmlformats.org/officeDocument/2006/relationships/image" Target="../media/image107.jpeg"/><Relationship Id="rId7" Type="http://schemas.openxmlformats.org/officeDocument/2006/relationships/image" Target="../media/image111.svg"/><Relationship Id="rId2" Type="http://schemas.openxmlformats.org/officeDocument/2006/relationships/notesSlide" Target="../notesSlides/notesSlide16.xml"/><Relationship Id="rId1" Type="http://schemas.openxmlformats.org/officeDocument/2006/relationships/slideLayout" Target="../slideLayouts/slideLayout53.xml"/><Relationship Id="rId6" Type="http://schemas.openxmlformats.org/officeDocument/2006/relationships/image" Target="../media/image110.png"/><Relationship Id="rId5" Type="http://schemas.openxmlformats.org/officeDocument/2006/relationships/image" Target="../media/image109.svg"/><Relationship Id="rId4" Type="http://schemas.openxmlformats.org/officeDocument/2006/relationships/image" Target="../media/image108.png"/></Relationships>
</file>

<file path=ppt/slides/_rels/slide6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67.xml.rels><?xml version="1.0" encoding="UTF-8" standalone="yes"?>
<Relationships xmlns="http://schemas.openxmlformats.org/package/2006/relationships"><Relationship Id="rId3" Type="http://schemas.openxmlformats.org/officeDocument/2006/relationships/image" Target="../media/image113.png"/><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39.xml"/><Relationship Id="rId6" Type="http://schemas.openxmlformats.org/officeDocument/2006/relationships/image" Target="../media/image115.png"/><Relationship Id="rId5" Type="http://schemas.openxmlformats.org/officeDocument/2006/relationships/image" Target="../media/image114.png"/><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9.xml"/><Relationship Id="rId1" Type="http://schemas.openxmlformats.org/officeDocument/2006/relationships/slideLayout" Target="../slideLayouts/slideLayout5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5.jpe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14.xml"/><Relationship Id="rId6" Type="http://schemas.openxmlformats.org/officeDocument/2006/relationships/image" Target="../media/image47.jpeg"/><Relationship Id="rId11" Type="http://schemas.openxmlformats.org/officeDocument/2006/relationships/image" Target="../media/image52.png"/><Relationship Id="rId5" Type="http://schemas.openxmlformats.org/officeDocument/2006/relationships/hyperlink" Target="https://commons.wikimedia.org/wiki/File:United_States_Navy_SEALs_525.jpg" TargetMode="External"/><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6.jpeg"/><Relationship Id="rId9" Type="http://schemas.openxmlformats.org/officeDocument/2006/relationships/image" Target="../media/image50.png"/><Relationship Id="rId14" Type="http://schemas.openxmlformats.org/officeDocument/2006/relationships/image" Target="../media/image55.png"/></Relationships>
</file>

<file path=ppt/slides/_rels/slide7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22.xml"/><Relationship Id="rId1" Type="http://schemas.openxmlformats.org/officeDocument/2006/relationships/slideLayout" Target="../slideLayouts/slideLayout54.xml"/><Relationship Id="rId6" Type="http://schemas.openxmlformats.org/officeDocument/2006/relationships/image" Target="../media/image121.jpeg"/><Relationship Id="rId5" Type="http://schemas.openxmlformats.org/officeDocument/2006/relationships/image" Target="../media/image120.png"/><Relationship Id="rId4" Type="http://schemas.openxmlformats.org/officeDocument/2006/relationships/image" Target="../media/image119.jpeg"/></Relationships>
</file>

<file path=ppt/slides/_rels/slide7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23.xml"/><Relationship Id="rId1" Type="http://schemas.openxmlformats.org/officeDocument/2006/relationships/slideLayout" Target="../slideLayouts/slideLayout53.xml"/><Relationship Id="rId6" Type="http://schemas.openxmlformats.org/officeDocument/2006/relationships/image" Target="../media/image125.png"/><Relationship Id="rId5" Type="http://schemas.openxmlformats.org/officeDocument/2006/relationships/image" Target="../media/image124.jpeg"/><Relationship Id="rId4" Type="http://schemas.openxmlformats.org/officeDocument/2006/relationships/image" Target="../media/image123.jpeg"/></Relationships>
</file>

<file path=ppt/slides/_rels/slide7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jpeg"/><Relationship Id="rId1" Type="http://schemas.openxmlformats.org/officeDocument/2006/relationships/slideLayout" Target="../slideLayouts/slideLayout4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5.xml"/></Relationships>
</file>

<file path=ppt/slides/_rels/slide7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jpeg"/><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xml"/><Relationship Id="rId1" Type="http://schemas.openxmlformats.org/officeDocument/2006/relationships/slideLayout" Target="../slideLayouts/slideLayout8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quantumalgorithmzoo.org/traveling_santa/" TargetMode="External"/><Relationship Id="rId1" Type="http://schemas.openxmlformats.org/officeDocument/2006/relationships/slideLayout" Target="../slideLayouts/slideLayout4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hyperlink" Target="https://docs.nvidia.com/cuda/wsl-user-guide/index.html#getting-started-with-cuda-on-wsl" TargetMode="External"/><Relationship Id="rId2" Type="http://schemas.openxmlformats.org/officeDocument/2006/relationships/hyperlink" Target="https://www.nvidia.com/Download/index.aspx?lang=en-us" TargetMode="External"/><Relationship Id="rId1" Type="http://schemas.openxmlformats.org/officeDocument/2006/relationships/slideLayout" Target="../slideLayouts/slideLayout5.xml"/><Relationship Id="rId4" Type="http://schemas.openxmlformats.org/officeDocument/2006/relationships/hyperlink" Target="https://docs.nvidia.com/ai-enterprise/deployment-guide/dg-docker.html#enabling-the-docker-repository-and-installing-the-nvidia-container-toolkit"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5.xml"/></Relationships>
</file>

<file path=ppt/slides/_rels/slide88.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7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lstStyle/>
          <a:p>
            <a:r>
              <a:rPr lang="en-US" dirty="0"/>
              <a:t>A Survey of Advanced Computing in Azure</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Foundational ML, Reinforcement Learning, Blockchain and Quantum</a:t>
            </a:r>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2" y="1476188"/>
            <a:ext cx="3921249" cy="3439389"/>
          </a:xfrm>
        </p:spPr>
        <p:txBody>
          <a:bodyPr/>
          <a:lstStyle/>
          <a:p>
            <a:r>
              <a:rPr lang="en-US" dirty="0"/>
              <a:t>Foundational Language Models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r>
              <a:rPr lang="en-US" dirty="0"/>
              <a:t>Subtitle Goes Here</a:t>
            </a:r>
          </a:p>
        </p:txBody>
      </p:sp>
    </p:spTree>
    <p:extLst>
      <p:ext uri="{BB962C8B-B14F-4D97-AF65-F5344CB8AC3E}">
        <p14:creationId xmlns:p14="http://schemas.microsoft.com/office/powerpoint/2010/main" val="204714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E51E0D-BFBA-2529-3ADC-1F2FF90B425C}"/>
              </a:ext>
            </a:extLst>
          </p:cNvPr>
          <p:cNvSpPr>
            <a:spLocks noGrp="1"/>
          </p:cNvSpPr>
          <p:nvPr>
            <p:ph type="title"/>
          </p:nvPr>
        </p:nvSpPr>
        <p:spPr/>
        <p:txBody>
          <a:bodyPr>
            <a:normAutofit/>
          </a:bodyPr>
          <a:lstStyle/>
          <a:p>
            <a:r>
              <a:rPr lang="en-US" dirty="0"/>
              <a:t>What are “Foundation Models”?</a:t>
            </a:r>
          </a:p>
        </p:txBody>
      </p:sp>
      <p:sp>
        <p:nvSpPr>
          <p:cNvPr id="6" name="Text Placeholder 5">
            <a:extLst>
              <a:ext uri="{FF2B5EF4-FFF2-40B4-BE49-F238E27FC236}">
                <a16:creationId xmlns:a16="http://schemas.microsoft.com/office/drawing/2014/main" id="{5F284CC8-B94A-3AEE-AA1C-CBA2F910366A}"/>
              </a:ext>
            </a:extLst>
          </p:cNvPr>
          <p:cNvSpPr>
            <a:spLocks noGrp="1"/>
          </p:cNvSpPr>
          <p:nvPr>
            <p:ph type="body" sz="quarter" idx="10"/>
          </p:nvPr>
        </p:nvSpPr>
        <p:spPr>
          <a:xfrm>
            <a:off x="647700" y="1828800"/>
            <a:ext cx="6515100" cy="4114800"/>
          </a:xfrm>
        </p:spPr>
        <p:txBody>
          <a:bodyPr/>
          <a:lstStyle/>
          <a:p>
            <a:r>
              <a:rPr lang="en-US" dirty="0"/>
              <a:t>The Stanford Institute for Human-Centered Artificial Intelligence's (HAI) Center for Research on Foundation Models (CRFM) coined the term foundation model</a:t>
            </a:r>
          </a:p>
          <a:p>
            <a:r>
              <a:rPr lang="en-US" dirty="0"/>
              <a:t>Refers to "any model that is trained on broad data (generally using self-supervision at scale) that can be adapted (e.g., fine-tuned) to a wide range of downstream tasks“</a:t>
            </a:r>
          </a:p>
          <a:p>
            <a:r>
              <a:rPr lang="en-US" dirty="0"/>
              <a:t>Based on deep neural networks and self-supervised learning</a:t>
            </a:r>
          </a:p>
          <a:p>
            <a:r>
              <a:rPr lang="en-US" dirty="0"/>
              <a:t>Foundation models are "designed to be adapted (e.g., finetuned) to various downstream cognitive tasks. </a:t>
            </a:r>
          </a:p>
          <a:p>
            <a:r>
              <a:rPr lang="en-US" dirty="0"/>
              <a:t>We will focus on Foundational Language Models</a:t>
            </a:r>
          </a:p>
        </p:txBody>
      </p:sp>
      <p:sp>
        <p:nvSpPr>
          <p:cNvPr id="7" name="Text Placeholder 6">
            <a:extLst>
              <a:ext uri="{FF2B5EF4-FFF2-40B4-BE49-F238E27FC236}">
                <a16:creationId xmlns:a16="http://schemas.microsoft.com/office/drawing/2014/main" id="{B6FBD7DF-6142-D649-F860-04A4131FDA5C}"/>
              </a:ext>
            </a:extLst>
          </p:cNvPr>
          <p:cNvSpPr>
            <a:spLocks noGrp="1"/>
          </p:cNvSpPr>
          <p:nvPr>
            <p:ph type="body" sz="quarter" idx="16"/>
          </p:nvPr>
        </p:nvSpPr>
        <p:spPr/>
        <p:txBody>
          <a:bodyPr/>
          <a:lstStyle/>
          <a:p>
            <a:endParaRPr lang="en-US" dirty="0"/>
          </a:p>
        </p:txBody>
      </p:sp>
      <p:pic>
        <p:nvPicPr>
          <p:cNvPr id="3" name="Picture 2" descr="A person in a garment in the air above a city&#10;&#10;Description automatically generated with low confidence">
            <a:extLst>
              <a:ext uri="{FF2B5EF4-FFF2-40B4-BE49-F238E27FC236}">
                <a16:creationId xmlns:a16="http://schemas.microsoft.com/office/drawing/2014/main" id="{159A1972-9B13-5F8B-F19E-C6B2382FF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6982" y="2542309"/>
            <a:ext cx="4475018" cy="4475018"/>
          </a:xfrm>
          <a:prstGeom prst="rect">
            <a:avLst/>
          </a:prstGeom>
        </p:spPr>
      </p:pic>
      <p:sp>
        <p:nvSpPr>
          <p:cNvPr id="8" name="TextBox 7">
            <a:extLst>
              <a:ext uri="{FF2B5EF4-FFF2-40B4-BE49-F238E27FC236}">
                <a16:creationId xmlns:a16="http://schemas.microsoft.com/office/drawing/2014/main" id="{2C3B394A-E604-2B70-63C9-691B38F15F22}"/>
              </a:ext>
            </a:extLst>
          </p:cNvPr>
          <p:cNvSpPr txBox="1"/>
          <p:nvPr/>
        </p:nvSpPr>
        <p:spPr>
          <a:xfrm>
            <a:off x="7716982" y="2172977"/>
            <a:ext cx="3186545" cy="369332"/>
          </a:xfrm>
          <a:prstGeom prst="rect">
            <a:avLst/>
          </a:prstGeom>
          <a:solidFill>
            <a:schemeClr val="bg2"/>
          </a:solidFill>
        </p:spPr>
        <p:txBody>
          <a:bodyPr wrap="square">
            <a:spAutoFit/>
          </a:bodyPr>
          <a:lstStyle/>
          <a:p>
            <a:r>
              <a:rPr lang="en-US" dirty="0" err="1"/>
              <a:t>santa</a:t>
            </a:r>
            <a:r>
              <a:rPr lang="en-US" dirty="0"/>
              <a:t> flying over las </a:t>
            </a:r>
            <a:r>
              <a:rPr lang="en-US" dirty="0" err="1"/>
              <a:t>vegas</a:t>
            </a:r>
            <a:endParaRPr lang="en-US" dirty="0"/>
          </a:p>
        </p:txBody>
      </p:sp>
    </p:spTree>
    <p:extLst>
      <p:ext uri="{BB962C8B-B14F-4D97-AF65-F5344CB8AC3E}">
        <p14:creationId xmlns:p14="http://schemas.microsoft.com/office/powerpoint/2010/main" val="1444233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3CC16D-8FE2-3C2B-67B9-A92E27C1F155}"/>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BF0E887E-4D85-E92F-76F7-93006E3AC146}"/>
              </a:ext>
            </a:extLst>
          </p:cNvPr>
          <p:cNvSpPr>
            <a:spLocks noGrp="1"/>
          </p:cNvSpPr>
          <p:nvPr>
            <p:ph type="sldNum" sz="quarter" idx="4"/>
          </p:nvPr>
        </p:nvSpPr>
        <p:spPr/>
        <p:txBody>
          <a:bodyPr/>
          <a:lstStyle/>
          <a:p>
            <a:fld id="{00F9DAA1-1DF7-43E0-8E29-0CE1148553C7}" type="slidenum">
              <a:rPr lang="en-US" smtClean="0"/>
              <a:pPr/>
              <a:t>12</a:t>
            </a:fld>
            <a:endParaRPr lang="en-US" dirty="0"/>
          </a:p>
        </p:txBody>
      </p:sp>
      <p:pic>
        <p:nvPicPr>
          <p:cNvPr id="1030" name="Picture 6" descr="See the source image">
            <a:extLst>
              <a:ext uri="{FF2B5EF4-FFF2-40B4-BE49-F238E27FC236}">
                <a16:creationId xmlns:a16="http://schemas.microsoft.com/office/drawing/2014/main" id="{DB494B16-9302-CE23-E516-5BE2B7A70349}"/>
              </a:ext>
            </a:extLst>
          </p:cNvPr>
          <p:cNvPicPr>
            <a:picLocks noGrp="1" noChangeAspect="1" noChangeArrowheads="1"/>
          </p:cNvPicPr>
          <p:nvPr>
            <p:ph sz="quarter" idx="4294967295"/>
          </p:nvPr>
        </p:nvPicPr>
        <p:blipFill rotWithShape="1">
          <a:blip r:embed="rId2">
            <a:extLst>
              <a:ext uri="{28A0092B-C50C-407E-A947-70E740481C1C}">
                <a14:useLocalDpi xmlns:a14="http://schemas.microsoft.com/office/drawing/2010/main" val="0"/>
              </a:ext>
            </a:extLst>
          </a:blip>
          <a:srcRect/>
          <a:stretch/>
        </p:blipFill>
        <p:spPr bwMode="auto">
          <a:xfrm>
            <a:off x="1675075" y="59697"/>
            <a:ext cx="8224300" cy="60866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person, hat, wearing, indoor&#10;&#10;Description automatically generated">
            <a:extLst>
              <a:ext uri="{FF2B5EF4-FFF2-40B4-BE49-F238E27FC236}">
                <a16:creationId xmlns:a16="http://schemas.microsoft.com/office/drawing/2014/main" id="{237065FE-960A-9F12-F7D1-240612343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9374" y="0"/>
            <a:ext cx="2292625" cy="2292625"/>
          </a:xfrm>
          <a:prstGeom prst="rect">
            <a:avLst/>
          </a:prstGeom>
        </p:spPr>
      </p:pic>
    </p:spTree>
    <p:extLst>
      <p:ext uri="{BB962C8B-B14F-4D97-AF65-F5344CB8AC3E}">
        <p14:creationId xmlns:p14="http://schemas.microsoft.com/office/powerpoint/2010/main" val="3277200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00663-8446-32A5-0DFC-23F5268F20C2}"/>
              </a:ext>
            </a:extLst>
          </p:cNvPr>
          <p:cNvSpPr>
            <a:spLocks noGrp="1"/>
          </p:cNvSpPr>
          <p:nvPr>
            <p:ph type="title"/>
          </p:nvPr>
        </p:nvSpPr>
        <p:spPr/>
        <p:txBody>
          <a:bodyPr>
            <a:normAutofit fontScale="90000"/>
          </a:bodyPr>
          <a:lstStyle/>
          <a:p>
            <a:r>
              <a:rPr lang="en-US" dirty="0"/>
              <a:t>What’s in the box with Azure </a:t>
            </a:r>
            <a:r>
              <a:rPr lang="en-US" dirty="0" err="1"/>
              <a:t>OpenAI</a:t>
            </a:r>
            <a:r>
              <a:rPr lang="en-US" dirty="0"/>
              <a:t> Language Models?</a:t>
            </a:r>
          </a:p>
        </p:txBody>
      </p:sp>
      <p:sp>
        <p:nvSpPr>
          <p:cNvPr id="3" name="Footer Placeholder 2">
            <a:extLst>
              <a:ext uri="{FF2B5EF4-FFF2-40B4-BE49-F238E27FC236}">
                <a16:creationId xmlns:a16="http://schemas.microsoft.com/office/drawing/2014/main" id="{A2E932D2-A691-3AD0-99AE-2968D219DDD0}"/>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863516CD-AEB7-BE34-B9A0-DF8C52836850}"/>
              </a:ext>
            </a:extLst>
          </p:cNvPr>
          <p:cNvSpPr>
            <a:spLocks noGrp="1"/>
          </p:cNvSpPr>
          <p:nvPr>
            <p:ph type="sldNum" sz="quarter" idx="4"/>
          </p:nvPr>
        </p:nvSpPr>
        <p:spPr/>
        <p:txBody>
          <a:bodyPr/>
          <a:lstStyle/>
          <a:p>
            <a:fld id="{00F9DAA1-1DF7-43E0-8E29-0CE1148553C7}" type="slidenum">
              <a:rPr lang="en-US" smtClean="0"/>
              <a:pPr/>
              <a:t>13</a:t>
            </a:fld>
            <a:endParaRPr lang="en-US" dirty="0"/>
          </a:p>
        </p:txBody>
      </p:sp>
      <p:sp>
        <p:nvSpPr>
          <p:cNvPr id="5" name="Text Placeholder 4">
            <a:extLst>
              <a:ext uri="{FF2B5EF4-FFF2-40B4-BE49-F238E27FC236}">
                <a16:creationId xmlns:a16="http://schemas.microsoft.com/office/drawing/2014/main" id="{34FCC730-D47D-98DD-F753-5E16B9BE9825}"/>
              </a:ext>
            </a:extLst>
          </p:cNvPr>
          <p:cNvSpPr>
            <a:spLocks noGrp="1"/>
          </p:cNvSpPr>
          <p:nvPr>
            <p:ph type="body" sz="quarter" idx="10"/>
          </p:nvPr>
        </p:nvSpPr>
        <p:spPr/>
        <p:txBody>
          <a:bodyPr/>
          <a:lstStyle/>
          <a:p>
            <a:r>
              <a:rPr lang="en-US" b="0" i="0" dirty="0">
                <a:solidFill>
                  <a:srgbClr val="171717"/>
                </a:solidFill>
                <a:effectLst/>
                <a:latin typeface="Segoe UI" panose="020B0502040204020203" pitchFamily="34" charset="0"/>
              </a:rPr>
              <a:t>GPT-3 base series: understand and generate natural language</a:t>
            </a:r>
          </a:p>
          <a:p>
            <a:r>
              <a:rPr lang="en-US" b="0" i="0" dirty="0">
                <a:solidFill>
                  <a:srgbClr val="171717"/>
                </a:solidFill>
                <a:effectLst/>
                <a:latin typeface="Segoe UI" panose="020B0502040204020203" pitchFamily="34" charset="0"/>
              </a:rPr>
              <a:t>Codex series: understand and generate code from natural language</a:t>
            </a:r>
          </a:p>
          <a:p>
            <a:r>
              <a:rPr lang="en-US" b="0" i="0" dirty="0">
                <a:solidFill>
                  <a:srgbClr val="171717"/>
                </a:solidFill>
                <a:effectLst/>
                <a:latin typeface="Segoe UI" panose="020B0502040204020203" pitchFamily="34" charset="0"/>
              </a:rPr>
              <a:t>Embeddings series: understand and use embeddings</a:t>
            </a:r>
          </a:p>
          <a:p>
            <a:endParaRPr lang="en-US" dirty="0">
              <a:solidFill>
                <a:srgbClr val="171717"/>
              </a:solidFill>
              <a:latin typeface="Segoe UI" panose="020B0502040204020203" pitchFamily="34" charset="0"/>
            </a:endParaRPr>
          </a:p>
          <a:p>
            <a:pPr marL="0" indent="0">
              <a:buNone/>
            </a:pPr>
            <a:r>
              <a:rPr lang="en-US" dirty="0">
                <a:solidFill>
                  <a:srgbClr val="171717"/>
                </a:solidFill>
                <a:latin typeface="Segoe UI" panose="020B0502040204020203" pitchFamily="34" charset="0"/>
              </a:rPr>
              <a:t>Model “power”, speed and cost increase from A to D:</a:t>
            </a:r>
          </a:p>
          <a:p>
            <a:r>
              <a:rPr lang="it-IT" dirty="0">
                <a:solidFill>
                  <a:srgbClr val="171717"/>
                </a:solidFill>
                <a:latin typeface="Segoe UI" panose="020B0502040204020203" pitchFamily="34" charset="0"/>
              </a:rPr>
              <a:t>Ada (least powerful, fastest, least expensive)</a:t>
            </a:r>
          </a:p>
          <a:p>
            <a:r>
              <a:rPr lang="it-IT" dirty="0">
                <a:solidFill>
                  <a:srgbClr val="171717"/>
                </a:solidFill>
                <a:latin typeface="Segoe UI" panose="020B0502040204020203" pitchFamily="34" charset="0"/>
              </a:rPr>
              <a:t>Babbage</a:t>
            </a:r>
          </a:p>
          <a:p>
            <a:r>
              <a:rPr lang="it-IT" dirty="0">
                <a:solidFill>
                  <a:srgbClr val="171717"/>
                </a:solidFill>
                <a:latin typeface="Segoe UI" panose="020B0502040204020203" pitchFamily="34" charset="0"/>
              </a:rPr>
              <a:t>Curie</a:t>
            </a:r>
          </a:p>
          <a:p>
            <a:r>
              <a:rPr lang="it-IT" dirty="0">
                <a:solidFill>
                  <a:srgbClr val="171717"/>
                </a:solidFill>
                <a:latin typeface="Segoe UI" panose="020B0502040204020203" pitchFamily="34" charset="0"/>
              </a:rPr>
              <a:t>Cushman</a:t>
            </a:r>
          </a:p>
          <a:p>
            <a:r>
              <a:rPr lang="it-IT" dirty="0">
                <a:solidFill>
                  <a:srgbClr val="171717"/>
                </a:solidFill>
                <a:latin typeface="Segoe UI" panose="020B0502040204020203" pitchFamily="34" charset="0"/>
              </a:rPr>
              <a:t>Davinci (most powerful, slowest, most expensive)</a:t>
            </a:r>
          </a:p>
          <a:p>
            <a:endParaRPr lang="en-US" dirty="0">
              <a:solidFill>
                <a:srgbClr val="171717"/>
              </a:solidFill>
              <a:latin typeface="Segoe UI" panose="020B0502040204020203" pitchFamily="34" charset="0"/>
            </a:endParaRPr>
          </a:p>
        </p:txBody>
      </p:sp>
      <p:sp>
        <p:nvSpPr>
          <p:cNvPr id="6" name="Text Placeholder 5">
            <a:extLst>
              <a:ext uri="{FF2B5EF4-FFF2-40B4-BE49-F238E27FC236}">
                <a16:creationId xmlns:a16="http://schemas.microsoft.com/office/drawing/2014/main" id="{3E19F7CA-9C37-2060-8FC3-3F014F92DBF4}"/>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1068559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A4D70-1074-B086-97B0-3F4D8C5A7835}"/>
              </a:ext>
            </a:extLst>
          </p:cNvPr>
          <p:cNvSpPr>
            <a:spLocks noGrp="1"/>
          </p:cNvSpPr>
          <p:nvPr>
            <p:ph type="title"/>
          </p:nvPr>
        </p:nvSpPr>
        <p:spPr/>
        <p:txBody>
          <a:bodyPr/>
          <a:lstStyle/>
          <a:p>
            <a:r>
              <a:rPr lang="en-US" dirty="0"/>
              <a:t>The power of completions</a:t>
            </a:r>
          </a:p>
        </p:txBody>
      </p:sp>
      <p:sp>
        <p:nvSpPr>
          <p:cNvPr id="3" name="Footer Placeholder 2">
            <a:extLst>
              <a:ext uri="{FF2B5EF4-FFF2-40B4-BE49-F238E27FC236}">
                <a16:creationId xmlns:a16="http://schemas.microsoft.com/office/drawing/2014/main" id="{6ED75139-8E48-3A26-2897-7FEA4C557CD6}"/>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3FFC76BA-4162-D42A-8CDD-1BC2C6EE164B}"/>
              </a:ext>
            </a:extLst>
          </p:cNvPr>
          <p:cNvSpPr>
            <a:spLocks noGrp="1"/>
          </p:cNvSpPr>
          <p:nvPr>
            <p:ph type="sldNum" sz="quarter" idx="4"/>
          </p:nvPr>
        </p:nvSpPr>
        <p:spPr/>
        <p:txBody>
          <a:bodyPr/>
          <a:lstStyle/>
          <a:p>
            <a:fld id="{00F9DAA1-1DF7-43E0-8E29-0CE1148553C7}" type="slidenum">
              <a:rPr lang="en-US" smtClean="0"/>
              <a:pPr/>
              <a:t>14</a:t>
            </a:fld>
            <a:endParaRPr lang="en-US" dirty="0"/>
          </a:p>
        </p:txBody>
      </p:sp>
      <p:sp>
        <p:nvSpPr>
          <p:cNvPr id="5" name="Text Placeholder 4">
            <a:extLst>
              <a:ext uri="{FF2B5EF4-FFF2-40B4-BE49-F238E27FC236}">
                <a16:creationId xmlns:a16="http://schemas.microsoft.com/office/drawing/2014/main" id="{9F3BB7DC-A3BB-6F71-A856-EAD405FB231E}"/>
              </a:ext>
            </a:extLst>
          </p:cNvPr>
          <p:cNvSpPr>
            <a:spLocks noGrp="1"/>
          </p:cNvSpPr>
          <p:nvPr>
            <p:ph type="body" sz="quarter" idx="10"/>
          </p:nvPr>
        </p:nvSpPr>
        <p:spPr/>
        <p:txBody>
          <a:bodyPr/>
          <a:lstStyle/>
          <a:p>
            <a:r>
              <a:rPr lang="en-US" dirty="0"/>
              <a:t>The completions endpoint provides a </a:t>
            </a:r>
            <a:r>
              <a:rPr lang="en-US" b="0" i="0" dirty="0">
                <a:solidFill>
                  <a:srgbClr val="171717"/>
                </a:solidFill>
                <a:effectLst/>
                <a:latin typeface="Segoe UI" panose="020B0502040204020203" pitchFamily="34" charset="0"/>
              </a:rPr>
              <a:t> text-in, text-out interface </a:t>
            </a:r>
          </a:p>
          <a:p>
            <a:r>
              <a:rPr lang="en-US" dirty="0"/>
              <a:t>Prompt: You input text</a:t>
            </a:r>
          </a:p>
          <a:p>
            <a:r>
              <a:rPr lang="en-US" dirty="0"/>
              <a:t>Completion: Generate text that attempts to address your prompt</a:t>
            </a:r>
          </a:p>
          <a:p>
            <a:pPr marL="0" indent="0">
              <a:buNone/>
            </a:pPr>
            <a:endParaRPr lang="en-US" dirty="0"/>
          </a:p>
          <a:p>
            <a:pPr marL="0" indent="0">
              <a:buNone/>
            </a:pPr>
            <a:r>
              <a:rPr lang="en-US" dirty="0"/>
              <a:t>Applications:</a:t>
            </a:r>
          </a:p>
          <a:p>
            <a:r>
              <a:rPr lang="en-US" dirty="0"/>
              <a:t>Classification</a:t>
            </a:r>
          </a:p>
          <a:p>
            <a:r>
              <a:rPr lang="en-US" dirty="0"/>
              <a:t>Generation</a:t>
            </a:r>
          </a:p>
          <a:p>
            <a:r>
              <a:rPr lang="en-US" dirty="0"/>
              <a:t>Conversation</a:t>
            </a:r>
          </a:p>
          <a:p>
            <a:r>
              <a:rPr lang="en-US" dirty="0"/>
              <a:t>Transformation</a:t>
            </a:r>
          </a:p>
          <a:p>
            <a:r>
              <a:rPr lang="en-US" dirty="0"/>
              <a:t>Summarization</a:t>
            </a:r>
          </a:p>
        </p:txBody>
      </p:sp>
      <p:sp>
        <p:nvSpPr>
          <p:cNvPr id="6" name="Text Placeholder 5">
            <a:extLst>
              <a:ext uri="{FF2B5EF4-FFF2-40B4-BE49-F238E27FC236}">
                <a16:creationId xmlns:a16="http://schemas.microsoft.com/office/drawing/2014/main" id="{992E3A5A-C849-C506-098F-B8F046A84118}"/>
              </a:ext>
            </a:extLst>
          </p:cNvPr>
          <p:cNvSpPr>
            <a:spLocks noGrp="1"/>
          </p:cNvSpPr>
          <p:nvPr>
            <p:ph type="body" sz="quarter" idx="16"/>
          </p:nvPr>
        </p:nvSpPr>
        <p:spPr/>
        <p:txBody>
          <a:bodyPr>
            <a:normAutofit fontScale="92500" lnSpcReduction="10000"/>
          </a:bodyPr>
          <a:lstStyle/>
          <a:p>
            <a:r>
              <a:rPr lang="en-US" dirty="0" err="1"/>
              <a:t>OpenAI's</a:t>
            </a:r>
            <a:r>
              <a:rPr lang="en-US" dirty="0"/>
              <a:t> models can do everything from generating original stories to performing complex text analysis</a:t>
            </a:r>
          </a:p>
        </p:txBody>
      </p:sp>
    </p:spTree>
    <p:extLst>
      <p:ext uri="{BB962C8B-B14F-4D97-AF65-F5344CB8AC3E}">
        <p14:creationId xmlns:p14="http://schemas.microsoft.com/office/powerpoint/2010/main" val="98412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4EEA658-9D16-4583-A9FC-9BECCBCB7C8F}"/>
              </a:ext>
            </a:extLst>
          </p:cNvPr>
          <p:cNvGrpSpPr/>
          <p:nvPr/>
        </p:nvGrpSpPr>
        <p:grpSpPr>
          <a:xfrm>
            <a:off x="5866926" y="2213561"/>
            <a:ext cx="6080855" cy="3510097"/>
            <a:chOff x="2738438" y="30163"/>
            <a:chExt cx="11828463" cy="6827838"/>
          </a:xfrm>
        </p:grpSpPr>
        <p:sp>
          <p:nvSpPr>
            <p:cNvPr id="6" name="Freeform 11">
              <a:extLst>
                <a:ext uri="{FF2B5EF4-FFF2-40B4-BE49-F238E27FC236}">
                  <a16:creationId xmlns:a16="http://schemas.microsoft.com/office/drawing/2014/main" id="{EB34C9EF-6264-4528-A7D8-E4013D8D5841}"/>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7" name="Freeform 12">
              <a:extLst>
                <a:ext uri="{FF2B5EF4-FFF2-40B4-BE49-F238E27FC236}">
                  <a16:creationId xmlns:a16="http://schemas.microsoft.com/office/drawing/2014/main" id="{A1154CDD-2AD7-4C19-9DBF-8379EB2C4B04}"/>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8" name="Freeform 13">
              <a:extLst>
                <a:ext uri="{FF2B5EF4-FFF2-40B4-BE49-F238E27FC236}">
                  <a16:creationId xmlns:a16="http://schemas.microsoft.com/office/drawing/2014/main" id="{D6628190-1DCF-41A6-AE53-668D6737079D}"/>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9" name="Rectangle 14">
              <a:extLst>
                <a:ext uri="{FF2B5EF4-FFF2-40B4-BE49-F238E27FC236}">
                  <a16:creationId xmlns:a16="http://schemas.microsoft.com/office/drawing/2014/main" id="{38DD459A-506B-4A5B-8768-EE42770B2EF2}"/>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10" name="Freeform 15">
              <a:extLst>
                <a:ext uri="{FF2B5EF4-FFF2-40B4-BE49-F238E27FC236}">
                  <a16:creationId xmlns:a16="http://schemas.microsoft.com/office/drawing/2014/main" id="{A8016F68-9D09-469F-8814-B0EA4E60984C}"/>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11" name="Freeform 16">
              <a:extLst>
                <a:ext uri="{FF2B5EF4-FFF2-40B4-BE49-F238E27FC236}">
                  <a16:creationId xmlns:a16="http://schemas.microsoft.com/office/drawing/2014/main" id="{2749754D-FFA1-4BF5-B617-730DAFA4066A}"/>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12" name="Freeform 17">
              <a:extLst>
                <a:ext uri="{FF2B5EF4-FFF2-40B4-BE49-F238E27FC236}">
                  <a16:creationId xmlns:a16="http://schemas.microsoft.com/office/drawing/2014/main" id="{C29C7B3E-CCF0-46BB-A1A7-FD713335AEE5}"/>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grpSp>
      <p:pic>
        <p:nvPicPr>
          <p:cNvPr id="13" name="Picture Placeholder 12">
            <a:extLst>
              <a:ext uri="{FF2B5EF4-FFF2-40B4-BE49-F238E27FC236}">
                <a16:creationId xmlns:a16="http://schemas.microsoft.com/office/drawing/2014/main" id="{99E7F69A-144C-F12B-F319-72349BAABE17}"/>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p:pic>
      <p:sp>
        <p:nvSpPr>
          <p:cNvPr id="3" name="Footer Placeholder 2">
            <a:extLst>
              <a:ext uri="{FF2B5EF4-FFF2-40B4-BE49-F238E27FC236}">
                <a16:creationId xmlns:a16="http://schemas.microsoft.com/office/drawing/2014/main" id="{698EA443-1C7B-49A9-8F0D-A7FD0B759197}"/>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a:ln>
                  <a:noFill/>
                </a:ln>
                <a:solidFill>
                  <a:srgbClr val="E7E6E6">
                    <a:lumMod val="90000"/>
                    <a:alpha val="70000"/>
                  </a:srgbClr>
                </a:solidFill>
                <a:effectLst/>
                <a:uLnTx/>
                <a:uFillTx/>
                <a:latin typeface="Montserrat"/>
                <a:ea typeface="+mn-ea"/>
                <a:cs typeface="+mn-cs"/>
              </a:rPr>
              <a:t>WWW.SOLLIANCE.NET</a:t>
            </a:r>
            <a:endPar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endParaRPr>
          </a:p>
        </p:txBody>
      </p:sp>
      <p:sp>
        <p:nvSpPr>
          <p:cNvPr id="4" name="Slide Number Placeholder 3">
            <a:extLst>
              <a:ext uri="{FF2B5EF4-FFF2-40B4-BE49-F238E27FC236}">
                <a16:creationId xmlns:a16="http://schemas.microsoft.com/office/drawing/2014/main" id="{5DA83ACF-A5A4-4EBE-A1EF-7F7EA629F86A}"/>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24" name="Text Placeholder 23">
            <a:extLst>
              <a:ext uri="{FF2B5EF4-FFF2-40B4-BE49-F238E27FC236}">
                <a16:creationId xmlns:a16="http://schemas.microsoft.com/office/drawing/2014/main" id="{B1284D15-8B20-44E7-BD49-1B31ED18CAC2}"/>
              </a:ext>
            </a:extLst>
          </p:cNvPr>
          <p:cNvSpPr>
            <a:spLocks noGrp="1"/>
          </p:cNvSpPr>
          <p:nvPr>
            <p:ph type="body" sz="quarter" idx="10"/>
          </p:nvPr>
        </p:nvSpPr>
        <p:spPr>
          <a:xfrm>
            <a:off x="647700" y="1828800"/>
            <a:ext cx="5269353" cy="4114800"/>
          </a:xfrm>
        </p:spPr>
        <p:txBody>
          <a:bodyPr>
            <a:normAutofit/>
          </a:bodyPr>
          <a:lstStyle/>
          <a:p>
            <a:r>
              <a:rPr lang="en-US" dirty="0"/>
              <a:t>Sample completions</a:t>
            </a:r>
          </a:p>
          <a:p>
            <a:r>
              <a:rPr lang="en-US" dirty="0"/>
              <a:t>A little Monty Python</a:t>
            </a:r>
          </a:p>
          <a:p>
            <a:endParaRPr lang="en-US" dirty="0"/>
          </a:p>
          <a:p>
            <a:endParaRPr lang="en-US" dirty="0"/>
          </a:p>
          <a:p>
            <a:endParaRPr lang="en-US" dirty="0"/>
          </a:p>
          <a:p>
            <a:endParaRPr lang="en-US" dirty="0"/>
          </a:p>
          <a:p>
            <a:endParaRPr lang="en-US" dirty="0"/>
          </a:p>
          <a:p>
            <a:endParaRPr lang="en-US" dirty="0"/>
          </a:p>
        </p:txBody>
      </p:sp>
      <p:sp>
        <p:nvSpPr>
          <p:cNvPr id="23" name="Title 22">
            <a:extLst>
              <a:ext uri="{FF2B5EF4-FFF2-40B4-BE49-F238E27FC236}">
                <a16:creationId xmlns:a16="http://schemas.microsoft.com/office/drawing/2014/main" id="{9CAE4F66-FA25-48F2-947E-6BB129E5CC67}"/>
              </a:ext>
            </a:extLst>
          </p:cNvPr>
          <p:cNvSpPr>
            <a:spLocks noGrp="1"/>
          </p:cNvSpPr>
          <p:nvPr>
            <p:ph type="title"/>
          </p:nvPr>
        </p:nvSpPr>
        <p:spPr>
          <a:xfrm>
            <a:off x="652463" y="346076"/>
            <a:ext cx="5269353" cy="568324"/>
          </a:xfrm>
        </p:spPr>
        <p:txBody>
          <a:bodyPr>
            <a:normAutofit/>
          </a:bodyPr>
          <a:lstStyle/>
          <a:p>
            <a:r>
              <a:rPr lang="en-US" dirty="0"/>
              <a:t>DEMO</a:t>
            </a:r>
          </a:p>
        </p:txBody>
      </p:sp>
      <p:sp>
        <p:nvSpPr>
          <p:cNvPr id="19" name="Text Placeholder 18">
            <a:extLst>
              <a:ext uri="{FF2B5EF4-FFF2-40B4-BE49-F238E27FC236}">
                <a16:creationId xmlns:a16="http://schemas.microsoft.com/office/drawing/2014/main" id="{C595D170-30A5-4657-8955-AF2D49CC4316}"/>
              </a:ext>
            </a:extLst>
          </p:cNvPr>
          <p:cNvSpPr>
            <a:spLocks noGrp="1"/>
          </p:cNvSpPr>
          <p:nvPr>
            <p:ph type="body" sz="quarter" idx="22"/>
          </p:nvPr>
        </p:nvSpPr>
        <p:spPr/>
        <p:txBody>
          <a:bodyPr>
            <a:normAutofit fontScale="92500" lnSpcReduction="10000"/>
          </a:bodyPr>
          <a:lstStyle/>
          <a:p>
            <a:r>
              <a:rPr lang="en-US" dirty="0"/>
              <a:t>Completions in Azure </a:t>
            </a:r>
            <a:r>
              <a:rPr lang="en-US" dirty="0" err="1"/>
              <a:t>OpenAI</a:t>
            </a:r>
            <a:r>
              <a:rPr lang="en-US" dirty="0"/>
              <a:t> Studio Playground</a:t>
            </a:r>
          </a:p>
        </p:txBody>
      </p:sp>
    </p:spTree>
    <p:extLst>
      <p:ext uri="{BB962C8B-B14F-4D97-AF65-F5344CB8AC3E}">
        <p14:creationId xmlns:p14="http://schemas.microsoft.com/office/powerpoint/2010/main" val="546736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DE8C7-B423-48D3-3014-6818FAE65BFE}"/>
              </a:ext>
            </a:extLst>
          </p:cNvPr>
          <p:cNvSpPr>
            <a:spLocks noGrp="1"/>
          </p:cNvSpPr>
          <p:nvPr>
            <p:ph type="title"/>
          </p:nvPr>
        </p:nvSpPr>
        <p:spPr/>
        <p:txBody>
          <a:bodyPr/>
          <a:lstStyle/>
          <a:p>
            <a:r>
              <a:rPr lang="en-US" dirty="0"/>
              <a:t>What are embeddings?</a:t>
            </a:r>
          </a:p>
        </p:txBody>
      </p:sp>
      <p:sp>
        <p:nvSpPr>
          <p:cNvPr id="3" name="Footer Placeholder 2">
            <a:extLst>
              <a:ext uri="{FF2B5EF4-FFF2-40B4-BE49-F238E27FC236}">
                <a16:creationId xmlns:a16="http://schemas.microsoft.com/office/drawing/2014/main" id="{DFE049C5-4380-16B3-E379-66D39B1B26CC}"/>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96AF6B3B-341F-7C93-6CE7-7BE3A34F4A8E}"/>
              </a:ext>
            </a:extLst>
          </p:cNvPr>
          <p:cNvSpPr>
            <a:spLocks noGrp="1"/>
          </p:cNvSpPr>
          <p:nvPr>
            <p:ph type="sldNum" sz="quarter" idx="4"/>
          </p:nvPr>
        </p:nvSpPr>
        <p:spPr/>
        <p:txBody>
          <a:bodyPr/>
          <a:lstStyle/>
          <a:p>
            <a:fld id="{00F9DAA1-1DF7-43E0-8E29-0CE1148553C7}" type="slidenum">
              <a:rPr lang="en-US" smtClean="0"/>
              <a:pPr/>
              <a:t>16</a:t>
            </a:fld>
            <a:endParaRPr lang="en-US" dirty="0"/>
          </a:p>
        </p:txBody>
      </p:sp>
      <p:sp>
        <p:nvSpPr>
          <p:cNvPr id="5" name="Text Placeholder 4">
            <a:extLst>
              <a:ext uri="{FF2B5EF4-FFF2-40B4-BE49-F238E27FC236}">
                <a16:creationId xmlns:a16="http://schemas.microsoft.com/office/drawing/2014/main" id="{A070E8B4-8C69-C2E5-8244-8EC98E44F9B8}"/>
              </a:ext>
            </a:extLst>
          </p:cNvPr>
          <p:cNvSpPr>
            <a:spLocks noGrp="1"/>
          </p:cNvSpPr>
          <p:nvPr>
            <p:ph type="body" sz="quarter" idx="10"/>
          </p:nvPr>
        </p:nvSpPr>
        <p:spPr/>
        <p:txBody>
          <a:bodyPr/>
          <a:lstStyle/>
          <a:p>
            <a:r>
              <a:rPr lang="en-US" dirty="0"/>
              <a:t>Embedding is an information dense representation of the semantic meaning of a piece of text</a:t>
            </a:r>
          </a:p>
          <a:p>
            <a:r>
              <a:rPr lang="en-US" dirty="0"/>
              <a:t>A vector of floating-point numbers, such that the distance between two embeddings in the vector space is correlated with semantic similarity between two inputs in the original format</a:t>
            </a:r>
          </a:p>
        </p:txBody>
      </p:sp>
      <p:sp>
        <p:nvSpPr>
          <p:cNvPr id="6" name="Text Placeholder 5">
            <a:extLst>
              <a:ext uri="{FF2B5EF4-FFF2-40B4-BE49-F238E27FC236}">
                <a16:creationId xmlns:a16="http://schemas.microsoft.com/office/drawing/2014/main" id="{29EBB247-9A54-C30E-69D4-C007040F6EBE}"/>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761698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F260-4907-BB1B-BB78-797E7EC2255D}"/>
              </a:ext>
            </a:extLst>
          </p:cNvPr>
          <p:cNvSpPr>
            <a:spLocks noGrp="1"/>
          </p:cNvSpPr>
          <p:nvPr>
            <p:ph type="title"/>
          </p:nvPr>
        </p:nvSpPr>
        <p:spPr/>
        <p:txBody>
          <a:bodyPr/>
          <a:lstStyle/>
          <a:p>
            <a:r>
              <a:rPr lang="en-US" dirty="0"/>
              <a:t>The power of embeddings</a:t>
            </a:r>
          </a:p>
        </p:txBody>
      </p:sp>
      <p:sp>
        <p:nvSpPr>
          <p:cNvPr id="3" name="Footer Placeholder 2">
            <a:extLst>
              <a:ext uri="{FF2B5EF4-FFF2-40B4-BE49-F238E27FC236}">
                <a16:creationId xmlns:a16="http://schemas.microsoft.com/office/drawing/2014/main" id="{86503571-1B03-F615-32C1-7A80EEB0377E}"/>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0FCD77AA-3D57-8AAE-B47C-FFF58D752430}"/>
              </a:ext>
            </a:extLst>
          </p:cNvPr>
          <p:cNvSpPr>
            <a:spLocks noGrp="1"/>
          </p:cNvSpPr>
          <p:nvPr>
            <p:ph type="sldNum" sz="quarter" idx="4"/>
          </p:nvPr>
        </p:nvSpPr>
        <p:spPr/>
        <p:txBody>
          <a:bodyPr/>
          <a:lstStyle/>
          <a:p>
            <a:fld id="{00F9DAA1-1DF7-43E0-8E29-0CE1148553C7}" type="slidenum">
              <a:rPr lang="en-US" smtClean="0"/>
              <a:pPr/>
              <a:t>17</a:t>
            </a:fld>
            <a:endParaRPr lang="en-US" dirty="0"/>
          </a:p>
        </p:txBody>
      </p:sp>
      <p:sp>
        <p:nvSpPr>
          <p:cNvPr id="5" name="Text Placeholder 4">
            <a:extLst>
              <a:ext uri="{FF2B5EF4-FFF2-40B4-BE49-F238E27FC236}">
                <a16:creationId xmlns:a16="http://schemas.microsoft.com/office/drawing/2014/main" id="{38194C01-5A8A-7D5C-7F21-5AD8122FDC29}"/>
              </a:ext>
            </a:extLst>
          </p:cNvPr>
          <p:cNvSpPr>
            <a:spLocks noGrp="1"/>
          </p:cNvSpPr>
          <p:nvPr>
            <p:ph type="body" sz="quarter" idx="10"/>
          </p:nvPr>
        </p:nvSpPr>
        <p:spPr/>
        <p:txBody>
          <a:bodyPr/>
          <a:lstStyle/>
          <a:p>
            <a:r>
              <a:rPr lang="en-US" dirty="0"/>
              <a:t>Embeddings basically convert text to coordinates that maintain relative distances between text that has similar meaning</a:t>
            </a:r>
          </a:p>
          <a:p>
            <a:pPr marL="0" indent="0">
              <a:buNone/>
            </a:pPr>
            <a:endParaRPr lang="en-US" dirty="0"/>
          </a:p>
          <a:p>
            <a:pPr marL="0" indent="0">
              <a:buNone/>
            </a:pPr>
            <a:r>
              <a:rPr lang="en-US" dirty="0"/>
              <a:t>Applications:</a:t>
            </a:r>
          </a:p>
          <a:p>
            <a:pPr marL="0" indent="0">
              <a:buNone/>
            </a:pPr>
            <a:r>
              <a:rPr lang="en-US" dirty="0"/>
              <a:t>Semantic similarity</a:t>
            </a:r>
          </a:p>
          <a:p>
            <a:pPr marL="0" indent="0">
              <a:buNone/>
            </a:pPr>
            <a:r>
              <a:rPr lang="en-US" dirty="0"/>
              <a:t>Clustering</a:t>
            </a:r>
          </a:p>
          <a:p>
            <a:pPr marL="0" indent="0">
              <a:buNone/>
            </a:pPr>
            <a:r>
              <a:rPr lang="en-US" dirty="0"/>
              <a:t>Full-text search</a:t>
            </a:r>
          </a:p>
          <a:p>
            <a:pPr marL="0" indent="0">
              <a:buNone/>
            </a:pPr>
            <a:r>
              <a:rPr lang="en-US" dirty="0"/>
              <a:t>Classification</a:t>
            </a:r>
          </a:p>
          <a:p>
            <a:pPr marL="0" indent="0">
              <a:buNone/>
            </a:pPr>
            <a:r>
              <a:rPr lang="en-US" dirty="0"/>
              <a:t>Recommendations</a:t>
            </a:r>
          </a:p>
          <a:p>
            <a:pPr marL="0" indent="0">
              <a:buNone/>
            </a:pPr>
            <a:endParaRPr lang="en-US" dirty="0"/>
          </a:p>
        </p:txBody>
      </p:sp>
      <p:sp>
        <p:nvSpPr>
          <p:cNvPr id="6" name="Text Placeholder 5">
            <a:extLst>
              <a:ext uri="{FF2B5EF4-FFF2-40B4-BE49-F238E27FC236}">
                <a16:creationId xmlns:a16="http://schemas.microsoft.com/office/drawing/2014/main" id="{DFCFF1CF-620C-AAC3-1B28-64BF670963DA}"/>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633329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4EEA658-9D16-4583-A9FC-9BECCBCB7C8F}"/>
              </a:ext>
            </a:extLst>
          </p:cNvPr>
          <p:cNvGrpSpPr/>
          <p:nvPr/>
        </p:nvGrpSpPr>
        <p:grpSpPr>
          <a:xfrm>
            <a:off x="5866926" y="2213561"/>
            <a:ext cx="6080855" cy="3510097"/>
            <a:chOff x="2738438" y="30163"/>
            <a:chExt cx="11828463" cy="6827838"/>
          </a:xfrm>
        </p:grpSpPr>
        <p:sp>
          <p:nvSpPr>
            <p:cNvPr id="6" name="Freeform 11">
              <a:extLst>
                <a:ext uri="{FF2B5EF4-FFF2-40B4-BE49-F238E27FC236}">
                  <a16:creationId xmlns:a16="http://schemas.microsoft.com/office/drawing/2014/main" id="{EB34C9EF-6264-4528-A7D8-E4013D8D5841}"/>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7" name="Freeform 12">
              <a:extLst>
                <a:ext uri="{FF2B5EF4-FFF2-40B4-BE49-F238E27FC236}">
                  <a16:creationId xmlns:a16="http://schemas.microsoft.com/office/drawing/2014/main" id="{A1154CDD-2AD7-4C19-9DBF-8379EB2C4B04}"/>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8" name="Freeform 13">
              <a:extLst>
                <a:ext uri="{FF2B5EF4-FFF2-40B4-BE49-F238E27FC236}">
                  <a16:creationId xmlns:a16="http://schemas.microsoft.com/office/drawing/2014/main" id="{D6628190-1DCF-41A6-AE53-668D6737079D}"/>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9" name="Rectangle 14">
              <a:extLst>
                <a:ext uri="{FF2B5EF4-FFF2-40B4-BE49-F238E27FC236}">
                  <a16:creationId xmlns:a16="http://schemas.microsoft.com/office/drawing/2014/main" id="{38DD459A-506B-4A5B-8768-EE42770B2EF2}"/>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10" name="Freeform 15">
              <a:extLst>
                <a:ext uri="{FF2B5EF4-FFF2-40B4-BE49-F238E27FC236}">
                  <a16:creationId xmlns:a16="http://schemas.microsoft.com/office/drawing/2014/main" id="{A8016F68-9D09-469F-8814-B0EA4E60984C}"/>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11" name="Freeform 16">
              <a:extLst>
                <a:ext uri="{FF2B5EF4-FFF2-40B4-BE49-F238E27FC236}">
                  <a16:creationId xmlns:a16="http://schemas.microsoft.com/office/drawing/2014/main" id="{2749754D-FFA1-4BF5-B617-730DAFA4066A}"/>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12" name="Freeform 17">
              <a:extLst>
                <a:ext uri="{FF2B5EF4-FFF2-40B4-BE49-F238E27FC236}">
                  <a16:creationId xmlns:a16="http://schemas.microsoft.com/office/drawing/2014/main" id="{C29C7B3E-CCF0-46BB-A1A7-FD713335AEE5}"/>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grpSp>
      <p:pic>
        <p:nvPicPr>
          <p:cNvPr id="13" name="Picture Placeholder 12">
            <a:extLst>
              <a:ext uri="{FF2B5EF4-FFF2-40B4-BE49-F238E27FC236}">
                <a16:creationId xmlns:a16="http://schemas.microsoft.com/office/drawing/2014/main" id="{539B27B7-82A3-E0B9-1E57-EF8B7657FC0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p:pic>
      <p:sp>
        <p:nvSpPr>
          <p:cNvPr id="3" name="Footer Placeholder 2">
            <a:extLst>
              <a:ext uri="{FF2B5EF4-FFF2-40B4-BE49-F238E27FC236}">
                <a16:creationId xmlns:a16="http://schemas.microsoft.com/office/drawing/2014/main" id="{698EA443-1C7B-49A9-8F0D-A7FD0B759197}"/>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a:ln>
                  <a:noFill/>
                </a:ln>
                <a:solidFill>
                  <a:srgbClr val="E7E6E6">
                    <a:lumMod val="90000"/>
                    <a:alpha val="70000"/>
                  </a:srgbClr>
                </a:solidFill>
                <a:effectLst/>
                <a:uLnTx/>
                <a:uFillTx/>
                <a:latin typeface="Montserrat"/>
                <a:ea typeface="+mn-ea"/>
                <a:cs typeface="+mn-cs"/>
              </a:rPr>
              <a:t>WWW.SOLLIANCE.NET</a:t>
            </a:r>
            <a:endPar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endParaRPr>
          </a:p>
        </p:txBody>
      </p:sp>
      <p:sp>
        <p:nvSpPr>
          <p:cNvPr id="4" name="Slide Number Placeholder 3">
            <a:extLst>
              <a:ext uri="{FF2B5EF4-FFF2-40B4-BE49-F238E27FC236}">
                <a16:creationId xmlns:a16="http://schemas.microsoft.com/office/drawing/2014/main" id="{5DA83ACF-A5A4-4EBE-A1EF-7F7EA629F86A}"/>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24" name="Text Placeholder 23">
            <a:extLst>
              <a:ext uri="{FF2B5EF4-FFF2-40B4-BE49-F238E27FC236}">
                <a16:creationId xmlns:a16="http://schemas.microsoft.com/office/drawing/2014/main" id="{B1284D15-8B20-44E7-BD49-1B31ED18CAC2}"/>
              </a:ext>
            </a:extLst>
          </p:cNvPr>
          <p:cNvSpPr>
            <a:spLocks noGrp="1"/>
          </p:cNvSpPr>
          <p:nvPr>
            <p:ph type="body" sz="quarter" idx="10"/>
          </p:nvPr>
        </p:nvSpPr>
        <p:spPr>
          <a:xfrm>
            <a:off x="647700" y="1828800"/>
            <a:ext cx="5269353" cy="4114800"/>
          </a:xfrm>
        </p:spPr>
        <p:txBody>
          <a:bodyPr>
            <a:normAutofit/>
          </a:bodyPr>
          <a:lstStyle/>
          <a:p>
            <a:r>
              <a:rPr lang="en-US" dirty="0"/>
              <a:t>Computing embeddings from </a:t>
            </a:r>
            <a:r>
              <a:rPr lang="en-US"/>
              <a:t>text using the API</a:t>
            </a:r>
            <a:endParaRPr lang="en-US" dirty="0"/>
          </a:p>
          <a:p>
            <a:endParaRPr lang="en-US" dirty="0"/>
          </a:p>
          <a:p>
            <a:endParaRPr lang="en-US" dirty="0"/>
          </a:p>
          <a:p>
            <a:endParaRPr lang="en-US" dirty="0"/>
          </a:p>
          <a:p>
            <a:endParaRPr lang="en-US" dirty="0"/>
          </a:p>
          <a:p>
            <a:endParaRPr lang="en-US" dirty="0"/>
          </a:p>
          <a:p>
            <a:endParaRPr lang="en-US" dirty="0"/>
          </a:p>
        </p:txBody>
      </p:sp>
      <p:sp>
        <p:nvSpPr>
          <p:cNvPr id="23" name="Title 22">
            <a:extLst>
              <a:ext uri="{FF2B5EF4-FFF2-40B4-BE49-F238E27FC236}">
                <a16:creationId xmlns:a16="http://schemas.microsoft.com/office/drawing/2014/main" id="{9CAE4F66-FA25-48F2-947E-6BB129E5CC67}"/>
              </a:ext>
            </a:extLst>
          </p:cNvPr>
          <p:cNvSpPr>
            <a:spLocks noGrp="1"/>
          </p:cNvSpPr>
          <p:nvPr>
            <p:ph type="title"/>
          </p:nvPr>
        </p:nvSpPr>
        <p:spPr>
          <a:xfrm>
            <a:off x="652463" y="346076"/>
            <a:ext cx="5269353" cy="568324"/>
          </a:xfrm>
        </p:spPr>
        <p:txBody>
          <a:bodyPr>
            <a:normAutofit/>
          </a:bodyPr>
          <a:lstStyle/>
          <a:p>
            <a:r>
              <a:rPr lang="en-US" dirty="0"/>
              <a:t>DEMO</a:t>
            </a:r>
          </a:p>
        </p:txBody>
      </p:sp>
      <p:sp>
        <p:nvSpPr>
          <p:cNvPr id="19" name="Text Placeholder 18">
            <a:extLst>
              <a:ext uri="{FF2B5EF4-FFF2-40B4-BE49-F238E27FC236}">
                <a16:creationId xmlns:a16="http://schemas.microsoft.com/office/drawing/2014/main" id="{C595D170-30A5-4657-8955-AF2D49CC4316}"/>
              </a:ext>
            </a:extLst>
          </p:cNvPr>
          <p:cNvSpPr>
            <a:spLocks noGrp="1"/>
          </p:cNvSpPr>
          <p:nvPr>
            <p:ph type="body" sz="quarter" idx="22"/>
          </p:nvPr>
        </p:nvSpPr>
        <p:spPr/>
        <p:txBody>
          <a:bodyPr>
            <a:normAutofit/>
          </a:bodyPr>
          <a:lstStyle/>
          <a:p>
            <a:r>
              <a:rPr lang="en-US" dirty="0"/>
              <a:t>Embeddings in Azure </a:t>
            </a:r>
            <a:r>
              <a:rPr lang="en-US" dirty="0" err="1"/>
              <a:t>OpenAI</a:t>
            </a:r>
            <a:endParaRPr lang="en-US" dirty="0"/>
          </a:p>
        </p:txBody>
      </p:sp>
    </p:spTree>
    <p:extLst>
      <p:ext uri="{BB962C8B-B14F-4D97-AF65-F5344CB8AC3E}">
        <p14:creationId xmlns:p14="http://schemas.microsoft.com/office/powerpoint/2010/main" val="56060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DE8C7-B423-48D3-3014-6818FAE65BFE}"/>
              </a:ext>
            </a:extLst>
          </p:cNvPr>
          <p:cNvSpPr>
            <a:spLocks noGrp="1"/>
          </p:cNvSpPr>
          <p:nvPr>
            <p:ph type="title"/>
          </p:nvPr>
        </p:nvSpPr>
        <p:spPr/>
        <p:txBody>
          <a:bodyPr/>
          <a:lstStyle/>
          <a:p>
            <a:r>
              <a:rPr lang="en-US" dirty="0"/>
              <a:t>Fine tuning</a:t>
            </a:r>
          </a:p>
        </p:txBody>
      </p:sp>
      <p:sp>
        <p:nvSpPr>
          <p:cNvPr id="3" name="Footer Placeholder 2">
            <a:extLst>
              <a:ext uri="{FF2B5EF4-FFF2-40B4-BE49-F238E27FC236}">
                <a16:creationId xmlns:a16="http://schemas.microsoft.com/office/drawing/2014/main" id="{DFE049C5-4380-16B3-E379-66D39B1B26CC}"/>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96AF6B3B-341F-7C93-6CE7-7BE3A34F4A8E}"/>
              </a:ext>
            </a:extLst>
          </p:cNvPr>
          <p:cNvSpPr>
            <a:spLocks noGrp="1"/>
          </p:cNvSpPr>
          <p:nvPr>
            <p:ph type="sldNum" sz="quarter" idx="4"/>
          </p:nvPr>
        </p:nvSpPr>
        <p:spPr/>
        <p:txBody>
          <a:bodyPr/>
          <a:lstStyle/>
          <a:p>
            <a:fld id="{00F9DAA1-1DF7-43E0-8E29-0CE1148553C7}" type="slidenum">
              <a:rPr lang="en-US" smtClean="0"/>
              <a:pPr/>
              <a:t>19</a:t>
            </a:fld>
            <a:endParaRPr lang="en-US" dirty="0"/>
          </a:p>
        </p:txBody>
      </p:sp>
      <p:sp>
        <p:nvSpPr>
          <p:cNvPr id="5" name="Text Placeholder 4">
            <a:extLst>
              <a:ext uri="{FF2B5EF4-FFF2-40B4-BE49-F238E27FC236}">
                <a16:creationId xmlns:a16="http://schemas.microsoft.com/office/drawing/2014/main" id="{A070E8B4-8C69-C2E5-8244-8EC98E44F9B8}"/>
              </a:ext>
            </a:extLst>
          </p:cNvPr>
          <p:cNvSpPr>
            <a:spLocks noGrp="1"/>
          </p:cNvSpPr>
          <p:nvPr>
            <p:ph type="body" sz="quarter" idx="10"/>
          </p:nvPr>
        </p:nvSpPr>
        <p:spPr/>
        <p:txBody>
          <a:bodyPr/>
          <a:lstStyle/>
          <a:p>
            <a:pPr marL="0" indent="0">
              <a:buNone/>
            </a:pPr>
            <a:r>
              <a:rPr lang="en-US" dirty="0"/>
              <a:t>The fine tuning workflow:</a:t>
            </a:r>
          </a:p>
          <a:p>
            <a:pPr marL="0" indent="0">
              <a:buNone/>
            </a:pPr>
            <a:endParaRPr lang="en-US" dirty="0"/>
          </a:p>
          <a:p>
            <a:pPr marL="0" indent="0">
              <a:buNone/>
            </a:pPr>
            <a:r>
              <a:rPr lang="en-US" dirty="0"/>
              <a:t>1. Prepare your training and validation data</a:t>
            </a:r>
          </a:p>
          <a:p>
            <a:pPr marL="0" indent="0">
              <a:buNone/>
            </a:pPr>
            <a:r>
              <a:rPr lang="en-US" dirty="0"/>
              <a:t>2. Select a base model</a:t>
            </a:r>
          </a:p>
          <a:p>
            <a:pPr marL="0" indent="0">
              <a:buNone/>
            </a:pPr>
            <a:r>
              <a:rPr lang="en-US" dirty="0"/>
              <a:t>3. Upload your training data</a:t>
            </a:r>
          </a:p>
          <a:p>
            <a:pPr marL="0" indent="0">
              <a:buNone/>
            </a:pPr>
            <a:r>
              <a:rPr lang="en-US" dirty="0"/>
              <a:t>4. Train your new customized model</a:t>
            </a:r>
          </a:p>
          <a:p>
            <a:pPr marL="0" indent="0">
              <a:buNone/>
            </a:pPr>
            <a:r>
              <a:rPr lang="en-US" dirty="0"/>
              <a:t>5. Check the status of your customized model</a:t>
            </a:r>
          </a:p>
          <a:p>
            <a:pPr marL="0" indent="0">
              <a:buNone/>
            </a:pPr>
            <a:r>
              <a:rPr lang="en-US" dirty="0"/>
              <a:t>6. Deploy your customized model for use</a:t>
            </a:r>
          </a:p>
          <a:p>
            <a:pPr marL="0" indent="0">
              <a:buNone/>
            </a:pPr>
            <a:r>
              <a:rPr lang="en-US" dirty="0"/>
              <a:t>7. Use your customized model</a:t>
            </a:r>
          </a:p>
          <a:p>
            <a:pPr marL="0" indent="0">
              <a:buNone/>
            </a:pPr>
            <a:r>
              <a:rPr lang="en-US" dirty="0"/>
              <a:t>8. Optionally, analyze your customized model for performance and fit</a:t>
            </a:r>
          </a:p>
        </p:txBody>
      </p:sp>
      <p:sp>
        <p:nvSpPr>
          <p:cNvPr id="6" name="Text Placeholder 5">
            <a:extLst>
              <a:ext uri="{FF2B5EF4-FFF2-40B4-BE49-F238E27FC236}">
                <a16:creationId xmlns:a16="http://schemas.microsoft.com/office/drawing/2014/main" id="{29EBB247-9A54-C30E-69D4-C007040F6EBE}"/>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949512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779B97-EE1E-F30F-1B56-5F09833497F6}"/>
              </a:ext>
            </a:extLst>
          </p:cNvPr>
          <p:cNvSpPr>
            <a:spLocks noGrp="1"/>
          </p:cNvSpPr>
          <p:nvPr>
            <p:ph type="title"/>
          </p:nvPr>
        </p:nvSpPr>
        <p:spPr/>
        <p:txBody>
          <a:bodyPr/>
          <a:lstStyle/>
          <a:p>
            <a:r>
              <a:rPr lang="en-US" dirty="0"/>
              <a:t>Abstract</a:t>
            </a:r>
          </a:p>
        </p:txBody>
      </p:sp>
      <p:sp>
        <p:nvSpPr>
          <p:cNvPr id="8" name="Text Placeholder 7">
            <a:extLst>
              <a:ext uri="{FF2B5EF4-FFF2-40B4-BE49-F238E27FC236}">
                <a16:creationId xmlns:a16="http://schemas.microsoft.com/office/drawing/2014/main" id="{795810EF-EAB3-521D-BFA3-1E5E834182BD}"/>
              </a:ext>
            </a:extLst>
          </p:cNvPr>
          <p:cNvSpPr>
            <a:spLocks noGrp="1"/>
          </p:cNvSpPr>
          <p:nvPr>
            <p:ph type="body" sz="quarter" idx="10"/>
          </p:nvPr>
        </p:nvSpPr>
        <p:spPr/>
        <p:txBody>
          <a:bodyPr>
            <a:normAutofit fontScale="70000" lnSpcReduction="20000"/>
          </a:bodyPr>
          <a:lstStyle/>
          <a:p>
            <a:r>
              <a:rPr lang="en-US" dirty="0"/>
              <a:t>There's a lot more to Azure than Virtual Machines, Functions, Databases and Storage. In this interactive workshop, you'll get a comprehensive overview of these innovative and advanced computing capabilities:</a:t>
            </a:r>
          </a:p>
          <a:p>
            <a:pPr lvl="1"/>
            <a:r>
              <a:rPr lang="en-US" dirty="0"/>
              <a:t>Foundational ML: Foundation models like GPT-3 and Codex are models trained on broad data at scale so they can be adapted to a wide range of downstream tasks. We will cover how the Azure </a:t>
            </a:r>
            <a:r>
              <a:rPr lang="en-US" dirty="0" err="1"/>
              <a:t>OpenAI</a:t>
            </a:r>
            <a:r>
              <a:rPr lang="en-US" dirty="0"/>
              <a:t> Service enables you to use language models for text and code generation, reasoning, inferencing and comprehension and how you can customize these powerful models with few shot learning using your labeled data.</a:t>
            </a:r>
          </a:p>
          <a:p>
            <a:pPr lvl="1"/>
            <a:endParaRPr lang="en-US" dirty="0"/>
          </a:p>
          <a:p>
            <a:pPr lvl="1"/>
            <a:r>
              <a:rPr lang="en-US" dirty="0"/>
              <a:t>Reinforcement Learning: Reinforcement learning provides a powerful approach to building smarter autonomous systems that centers around how agents should react in environments to maximize a reward. We will examine Project Bonsai on Azure to help you understand how it simplifies machine teaching with deep reinforcement learning yielding smarter automation.</a:t>
            </a:r>
          </a:p>
          <a:p>
            <a:pPr lvl="1"/>
            <a:endParaRPr lang="en-US" dirty="0"/>
          </a:p>
          <a:p>
            <a:pPr lvl="1"/>
            <a:r>
              <a:rPr lang="en-US" dirty="0"/>
              <a:t>Blockchain: Blockchains at their core provide a distributed ledger technology that enable scenarios with tamper-proof, distributed durable storage. The Azure Confidential Ledger combines blockchain with confidential computing and enables you to store sensitive data blobs and records in a way that is fully confidential, immutable and verifiable.</a:t>
            </a:r>
          </a:p>
          <a:p>
            <a:pPr lvl="1"/>
            <a:endParaRPr lang="en-US" dirty="0"/>
          </a:p>
          <a:p>
            <a:pPr lvl="1"/>
            <a:r>
              <a:rPr lang="en-US" dirty="0"/>
              <a:t>Quantum Computing: Quantum computing research has already delivered algorithms that are useful, even without the quantum computer. We'll use explore how Azure Quantum supports running these algorithms and solving optimization problems both in simulation without the quantum hardware and against a variety of quantum hardware providers.</a:t>
            </a:r>
          </a:p>
          <a:p>
            <a:endParaRPr lang="en-US" dirty="0"/>
          </a:p>
          <a:p>
            <a:r>
              <a:rPr lang="en-US" dirty="0"/>
              <a:t>You'll leave empowered with hands on experience of new and powerful technologies you can use in Azure today that you can apply to achieve significant innovation in your solutions.</a:t>
            </a:r>
          </a:p>
        </p:txBody>
      </p:sp>
      <p:sp>
        <p:nvSpPr>
          <p:cNvPr id="9" name="Text Placeholder 8">
            <a:extLst>
              <a:ext uri="{FF2B5EF4-FFF2-40B4-BE49-F238E27FC236}">
                <a16:creationId xmlns:a16="http://schemas.microsoft.com/office/drawing/2014/main" id="{6A6E283F-DD5D-298C-E3D7-2FFF042B8F55}"/>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420463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r>
              <a:rPr lang="en-US" dirty="0"/>
              <a:t>LAB</a:t>
            </a:r>
          </a:p>
        </p:txBody>
      </p:sp>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3</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2" y="1476188"/>
            <a:ext cx="3921249" cy="3439389"/>
          </a:xfrm>
        </p:spPr>
        <p:txBody>
          <a:bodyPr/>
          <a:lstStyle/>
          <a:p>
            <a:r>
              <a:rPr lang="en-US" dirty="0"/>
              <a:t>Azure Open AI Services</a:t>
            </a:r>
          </a:p>
        </p:txBody>
      </p:sp>
    </p:spTree>
    <p:extLst>
      <p:ext uri="{BB962C8B-B14F-4D97-AF65-F5344CB8AC3E}">
        <p14:creationId xmlns:p14="http://schemas.microsoft.com/office/powerpoint/2010/main" val="3089000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4</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2" y="1476188"/>
            <a:ext cx="3921249" cy="3439389"/>
          </a:xfrm>
        </p:spPr>
        <p:txBody>
          <a:bodyPr/>
          <a:lstStyle/>
          <a:p>
            <a:r>
              <a:rPr lang="en-US" dirty="0"/>
              <a:t>Reinforcement Learning</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r>
              <a:rPr lang="en-US" dirty="0"/>
              <a:t>Subtitle Goes Here</a:t>
            </a:r>
          </a:p>
        </p:txBody>
      </p:sp>
    </p:spTree>
    <p:extLst>
      <p:ext uri="{BB962C8B-B14F-4D97-AF65-F5344CB8AC3E}">
        <p14:creationId xmlns:p14="http://schemas.microsoft.com/office/powerpoint/2010/main" val="1710825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4EEA658-9D16-4583-A9FC-9BECCBCB7C8F}"/>
              </a:ext>
            </a:extLst>
          </p:cNvPr>
          <p:cNvGrpSpPr/>
          <p:nvPr/>
        </p:nvGrpSpPr>
        <p:grpSpPr>
          <a:xfrm>
            <a:off x="5866926" y="2213561"/>
            <a:ext cx="6080855" cy="3510097"/>
            <a:chOff x="2738438" y="30163"/>
            <a:chExt cx="11828463" cy="6827838"/>
          </a:xfrm>
        </p:grpSpPr>
        <p:sp>
          <p:nvSpPr>
            <p:cNvPr id="6" name="Freeform 11">
              <a:extLst>
                <a:ext uri="{FF2B5EF4-FFF2-40B4-BE49-F238E27FC236}">
                  <a16:creationId xmlns:a16="http://schemas.microsoft.com/office/drawing/2014/main" id="{EB34C9EF-6264-4528-A7D8-E4013D8D5841}"/>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7" name="Freeform 12">
              <a:extLst>
                <a:ext uri="{FF2B5EF4-FFF2-40B4-BE49-F238E27FC236}">
                  <a16:creationId xmlns:a16="http://schemas.microsoft.com/office/drawing/2014/main" id="{A1154CDD-2AD7-4C19-9DBF-8379EB2C4B04}"/>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8" name="Freeform 13">
              <a:extLst>
                <a:ext uri="{FF2B5EF4-FFF2-40B4-BE49-F238E27FC236}">
                  <a16:creationId xmlns:a16="http://schemas.microsoft.com/office/drawing/2014/main" id="{D6628190-1DCF-41A6-AE53-668D6737079D}"/>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9" name="Rectangle 14">
              <a:extLst>
                <a:ext uri="{FF2B5EF4-FFF2-40B4-BE49-F238E27FC236}">
                  <a16:creationId xmlns:a16="http://schemas.microsoft.com/office/drawing/2014/main" id="{38DD459A-506B-4A5B-8768-EE42770B2EF2}"/>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10" name="Freeform 15">
              <a:extLst>
                <a:ext uri="{FF2B5EF4-FFF2-40B4-BE49-F238E27FC236}">
                  <a16:creationId xmlns:a16="http://schemas.microsoft.com/office/drawing/2014/main" id="{A8016F68-9D09-469F-8814-B0EA4E60984C}"/>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11" name="Freeform 16">
              <a:extLst>
                <a:ext uri="{FF2B5EF4-FFF2-40B4-BE49-F238E27FC236}">
                  <a16:creationId xmlns:a16="http://schemas.microsoft.com/office/drawing/2014/main" id="{2749754D-FFA1-4BF5-B617-730DAFA4066A}"/>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12" name="Freeform 17">
              <a:extLst>
                <a:ext uri="{FF2B5EF4-FFF2-40B4-BE49-F238E27FC236}">
                  <a16:creationId xmlns:a16="http://schemas.microsoft.com/office/drawing/2014/main" id="{C29C7B3E-CCF0-46BB-A1A7-FD713335AEE5}"/>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grpSp>
      <p:pic>
        <p:nvPicPr>
          <p:cNvPr id="13" name="Picture Placeholder 12">
            <a:extLst>
              <a:ext uri="{FF2B5EF4-FFF2-40B4-BE49-F238E27FC236}">
                <a16:creationId xmlns:a16="http://schemas.microsoft.com/office/drawing/2014/main" id="{F088C0D9-BFE2-0008-B8FD-E1F99AAC7440}"/>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p:pic>
      <p:sp>
        <p:nvSpPr>
          <p:cNvPr id="3" name="Footer Placeholder 2">
            <a:extLst>
              <a:ext uri="{FF2B5EF4-FFF2-40B4-BE49-F238E27FC236}">
                <a16:creationId xmlns:a16="http://schemas.microsoft.com/office/drawing/2014/main" id="{698EA443-1C7B-49A9-8F0D-A7FD0B759197}"/>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a:ln>
                  <a:noFill/>
                </a:ln>
                <a:solidFill>
                  <a:srgbClr val="E7E6E6">
                    <a:lumMod val="90000"/>
                    <a:alpha val="70000"/>
                  </a:srgbClr>
                </a:solidFill>
                <a:effectLst/>
                <a:uLnTx/>
                <a:uFillTx/>
                <a:latin typeface="Montserrat"/>
                <a:ea typeface="+mn-ea"/>
                <a:cs typeface="+mn-cs"/>
              </a:rPr>
              <a:t>WWW.SOLLIANCE.NET</a:t>
            </a:r>
            <a:endPar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endParaRPr>
          </a:p>
        </p:txBody>
      </p:sp>
      <p:sp>
        <p:nvSpPr>
          <p:cNvPr id="4" name="Slide Number Placeholder 3">
            <a:extLst>
              <a:ext uri="{FF2B5EF4-FFF2-40B4-BE49-F238E27FC236}">
                <a16:creationId xmlns:a16="http://schemas.microsoft.com/office/drawing/2014/main" id="{5DA83ACF-A5A4-4EBE-A1EF-7F7EA629F86A}"/>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24" name="Text Placeholder 23">
            <a:extLst>
              <a:ext uri="{FF2B5EF4-FFF2-40B4-BE49-F238E27FC236}">
                <a16:creationId xmlns:a16="http://schemas.microsoft.com/office/drawing/2014/main" id="{B1284D15-8B20-44E7-BD49-1B31ED18CAC2}"/>
              </a:ext>
            </a:extLst>
          </p:cNvPr>
          <p:cNvSpPr>
            <a:spLocks noGrp="1"/>
          </p:cNvSpPr>
          <p:nvPr>
            <p:ph type="body" sz="quarter" idx="10"/>
          </p:nvPr>
        </p:nvSpPr>
        <p:spPr>
          <a:xfrm>
            <a:off x="647700" y="1828800"/>
            <a:ext cx="5269353" cy="4114800"/>
          </a:xfrm>
        </p:spPr>
        <p:txBody>
          <a:bodyPr>
            <a:normAutofit/>
          </a:bodyPr>
          <a:lstStyle/>
          <a:p>
            <a:r>
              <a:rPr lang="en-US" dirty="0"/>
              <a:t>Can you write a program to master the Atari game Breakout?</a:t>
            </a:r>
          </a:p>
          <a:p>
            <a:endParaRPr lang="en-US" dirty="0"/>
          </a:p>
          <a:p>
            <a:endParaRPr lang="en-US" dirty="0"/>
          </a:p>
          <a:p>
            <a:endParaRPr lang="en-US" dirty="0"/>
          </a:p>
          <a:p>
            <a:endParaRPr lang="en-US" dirty="0"/>
          </a:p>
          <a:p>
            <a:endParaRPr lang="en-US" dirty="0"/>
          </a:p>
          <a:p>
            <a:endParaRPr lang="en-US" dirty="0"/>
          </a:p>
        </p:txBody>
      </p:sp>
      <p:sp>
        <p:nvSpPr>
          <p:cNvPr id="23" name="Title 22">
            <a:extLst>
              <a:ext uri="{FF2B5EF4-FFF2-40B4-BE49-F238E27FC236}">
                <a16:creationId xmlns:a16="http://schemas.microsoft.com/office/drawing/2014/main" id="{9CAE4F66-FA25-48F2-947E-6BB129E5CC67}"/>
              </a:ext>
            </a:extLst>
          </p:cNvPr>
          <p:cNvSpPr>
            <a:spLocks noGrp="1"/>
          </p:cNvSpPr>
          <p:nvPr>
            <p:ph type="title"/>
          </p:nvPr>
        </p:nvSpPr>
        <p:spPr>
          <a:xfrm>
            <a:off x="652463" y="346076"/>
            <a:ext cx="5269353" cy="568324"/>
          </a:xfrm>
        </p:spPr>
        <p:txBody>
          <a:bodyPr>
            <a:normAutofit/>
          </a:bodyPr>
          <a:lstStyle/>
          <a:p>
            <a:r>
              <a:rPr lang="en-US" dirty="0"/>
              <a:t>DEMO</a:t>
            </a:r>
          </a:p>
        </p:txBody>
      </p:sp>
      <p:sp>
        <p:nvSpPr>
          <p:cNvPr id="19" name="Text Placeholder 18">
            <a:extLst>
              <a:ext uri="{FF2B5EF4-FFF2-40B4-BE49-F238E27FC236}">
                <a16:creationId xmlns:a16="http://schemas.microsoft.com/office/drawing/2014/main" id="{C595D170-30A5-4657-8955-AF2D49CC4316}"/>
              </a:ext>
            </a:extLst>
          </p:cNvPr>
          <p:cNvSpPr>
            <a:spLocks noGrp="1"/>
          </p:cNvSpPr>
          <p:nvPr>
            <p:ph type="body" sz="quarter" idx="22"/>
          </p:nvPr>
        </p:nvSpPr>
        <p:spPr/>
        <p:txBody>
          <a:bodyPr>
            <a:normAutofit/>
          </a:bodyPr>
          <a:lstStyle/>
          <a:p>
            <a:r>
              <a:rPr lang="en-US" dirty="0"/>
              <a:t>RL in action</a:t>
            </a:r>
          </a:p>
        </p:txBody>
      </p:sp>
    </p:spTree>
    <p:extLst>
      <p:ext uri="{BB962C8B-B14F-4D97-AF65-F5344CB8AC3E}">
        <p14:creationId xmlns:p14="http://schemas.microsoft.com/office/powerpoint/2010/main" val="905932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CAFA-5B17-4E11-9BB2-0A8F3768F1D8}"/>
              </a:ext>
            </a:extLst>
          </p:cNvPr>
          <p:cNvSpPr>
            <a:spLocks noGrp="1"/>
          </p:cNvSpPr>
          <p:nvPr>
            <p:ph type="title"/>
          </p:nvPr>
        </p:nvSpPr>
        <p:spPr/>
        <p:txBody>
          <a:bodyPr/>
          <a:lstStyle/>
          <a:p>
            <a:r>
              <a:rPr lang="en-US" dirty="0"/>
              <a:t>How to learn deep reinforcement learning</a:t>
            </a:r>
          </a:p>
        </p:txBody>
      </p:sp>
      <p:grpSp>
        <p:nvGrpSpPr>
          <p:cNvPr id="17" name="Group 16">
            <a:extLst>
              <a:ext uri="{FF2B5EF4-FFF2-40B4-BE49-F238E27FC236}">
                <a16:creationId xmlns:a16="http://schemas.microsoft.com/office/drawing/2014/main" id="{AA3BC788-DCC4-4C68-862A-B3E6382A6CA9}"/>
              </a:ext>
            </a:extLst>
          </p:cNvPr>
          <p:cNvGrpSpPr/>
          <p:nvPr/>
        </p:nvGrpSpPr>
        <p:grpSpPr>
          <a:xfrm>
            <a:off x="8163851" y="7502204"/>
            <a:ext cx="2598076" cy="5200043"/>
            <a:chOff x="320616" y="1440901"/>
            <a:chExt cx="2146540" cy="4471416"/>
          </a:xfrm>
        </p:grpSpPr>
        <p:sp>
          <p:nvSpPr>
            <p:cNvPr id="18" name="Rectangle 29">
              <a:extLst>
                <a:ext uri="{FF2B5EF4-FFF2-40B4-BE49-F238E27FC236}">
                  <a16:creationId xmlns:a16="http://schemas.microsoft.com/office/drawing/2014/main" id="{EF1B622E-C54B-41D2-8EF6-5933E9777FBB}"/>
                </a:ext>
              </a:extLst>
            </p:cNvPr>
            <p:cNvSpPr>
              <a:spLocks noChangeArrowheads="1"/>
            </p:cNvSpPr>
            <p:nvPr/>
          </p:nvSpPr>
          <p:spPr bwMode="auto">
            <a:xfrm>
              <a:off x="320616" y="1440901"/>
              <a:ext cx="2146540" cy="4471416"/>
            </a:xfrm>
            <a:prstGeom prst="rect">
              <a:avLst/>
            </a:prstGeom>
            <a:solidFill>
              <a:srgbClr val="EAEAEA"/>
            </a:solidFill>
            <a:ln w="7938">
              <a:solidFill>
                <a:srgbClr val="000000"/>
              </a:solidFill>
              <a:miter lim="800000"/>
              <a:headEnd/>
              <a:tailEnd/>
            </a:ln>
          </p:spPr>
          <p:txBody>
            <a:bodyPr/>
            <a:lstStyle/>
            <a:p>
              <a:endParaRPr lang="en-US" dirty="0"/>
            </a:p>
          </p:txBody>
        </p:sp>
        <p:sp>
          <p:nvSpPr>
            <p:cNvPr id="19" name="Rounded Rectangle 17">
              <a:extLst>
                <a:ext uri="{FF2B5EF4-FFF2-40B4-BE49-F238E27FC236}">
                  <a16:creationId xmlns:a16="http://schemas.microsoft.com/office/drawing/2014/main" id="{7AA198F9-A3FB-44B5-BD1F-9C281279C6A3}"/>
                </a:ext>
              </a:extLst>
            </p:cNvPr>
            <p:cNvSpPr/>
            <p:nvPr/>
          </p:nvSpPr>
          <p:spPr>
            <a:xfrm>
              <a:off x="570541" y="2581086"/>
              <a:ext cx="1646691" cy="2225552"/>
            </a:xfrm>
            <a:prstGeom prst="roundRect">
              <a:avLst>
                <a:gd name="adj" fmla="val 10120"/>
              </a:avLst>
            </a:prstGeom>
            <a:solidFill>
              <a:schemeClr val="bg1">
                <a:lumMod val="75000"/>
              </a:schemeClr>
            </a:solidFill>
            <a:ln>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nvGrpSpPr>
            <p:cNvPr id="20" name="Group 19">
              <a:extLst>
                <a:ext uri="{FF2B5EF4-FFF2-40B4-BE49-F238E27FC236}">
                  <a16:creationId xmlns:a16="http://schemas.microsoft.com/office/drawing/2014/main" id="{A62F1DDE-1E41-48E4-BEC3-1C7A7EECEBEB}"/>
                </a:ext>
              </a:extLst>
            </p:cNvPr>
            <p:cNvGrpSpPr/>
            <p:nvPr/>
          </p:nvGrpSpPr>
          <p:grpSpPr>
            <a:xfrm>
              <a:off x="675019" y="1801227"/>
              <a:ext cx="1437735" cy="3750765"/>
              <a:chOff x="675019" y="1801227"/>
              <a:chExt cx="1437735" cy="3750765"/>
            </a:xfrm>
          </p:grpSpPr>
          <p:sp>
            <p:nvSpPr>
              <p:cNvPr id="21" name="Rounded Rectangle 40">
                <a:extLst>
                  <a:ext uri="{FF2B5EF4-FFF2-40B4-BE49-F238E27FC236}">
                    <a16:creationId xmlns:a16="http://schemas.microsoft.com/office/drawing/2014/main" id="{1F93D782-9145-4691-A208-315DBEE852F5}"/>
                  </a:ext>
                </a:extLst>
              </p:cNvPr>
              <p:cNvSpPr/>
              <p:nvPr/>
            </p:nvSpPr>
            <p:spPr>
              <a:xfrm>
                <a:off x="675019" y="1801227"/>
                <a:ext cx="1437735" cy="465826"/>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Background Research</a:t>
                </a:r>
              </a:p>
            </p:txBody>
          </p:sp>
          <p:sp>
            <p:nvSpPr>
              <p:cNvPr id="22" name="Rounded Rectangle 42">
                <a:extLst>
                  <a:ext uri="{FF2B5EF4-FFF2-40B4-BE49-F238E27FC236}">
                    <a16:creationId xmlns:a16="http://schemas.microsoft.com/office/drawing/2014/main" id="{845ADC9C-8378-4286-A238-5612B1AA3593}"/>
                  </a:ext>
                </a:extLst>
              </p:cNvPr>
              <p:cNvSpPr/>
              <p:nvPr/>
            </p:nvSpPr>
            <p:spPr>
              <a:xfrm>
                <a:off x="675019" y="262246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Prep Session</a:t>
                </a:r>
              </a:p>
            </p:txBody>
          </p:sp>
          <p:sp>
            <p:nvSpPr>
              <p:cNvPr id="23" name="Rounded Rectangle 43">
                <a:extLst>
                  <a:ext uri="{FF2B5EF4-FFF2-40B4-BE49-F238E27FC236}">
                    <a16:creationId xmlns:a16="http://schemas.microsoft.com/office/drawing/2014/main" id="{07390F55-AA34-4E8E-AE83-CD3260DE8379}"/>
                  </a:ext>
                </a:extLst>
              </p:cNvPr>
              <p:cNvSpPr/>
              <p:nvPr/>
            </p:nvSpPr>
            <p:spPr>
              <a:xfrm>
                <a:off x="675019" y="3443697"/>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Capabilities Presentation</a:t>
                </a:r>
              </a:p>
            </p:txBody>
          </p:sp>
          <p:sp>
            <p:nvSpPr>
              <p:cNvPr id="24" name="Rounded Rectangle 44">
                <a:extLst>
                  <a:ext uri="{FF2B5EF4-FFF2-40B4-BE49-F238E27FC236}">
                    <a16:creationId xmlns:a16="http://schemas.microsoft.com/office/drawing/2014/main" id="{B59B4A5C-0823-445F-A75E-9102C772413F}"/>
                  </a:ext>
                </a:extLst>
              </p:cNvPr>
              <p:cNvSpPr/>
              <p:nvPr/>
            </p:nvSpPr>
            <p:spPr>
              <a:xfrm>
                <a:off x="675019" y="4264932"/>
                <a:ext cx="1437735" cy="465826"/>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Q&amp;A Interview</a:t>
                </a:r>
              </a:p>
            </p:txBody>
          </p:sp>
          <p:sp>
            <p:nvSpPr>
              <p:cNvPr id="25" name="Rounded Rectangle 46">
                <a:extLst>
                  <a:ext uri="{FF2B5EF4-FFF2-40B4-BE49-F238E27FC236}">
                    <a16:creationId xmlns:a16="http://schemas.microsoft.com/office/drawing/2014/main" id="{1178BFA4-F1C4-4C1B-844B-BB9AD3FF8465}"/>
                  </a:ext>
                </a:extLst>
              </p:cNvPr>
              <p:cNvSpPr/>
              <p:nvPr/>
            </p:nvSpPr>
            <p:spPr>
              <a:xfrm>
                <a:off x="675019" y="5086166"/>
                <a:ext cx="1437735" cy="465826"/>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Additional Documentation &amp; Follow-Up Clarifications</a:t>
                </a:r>
              </a:p>
            </p:txBody>
          </p:sp>
          <p:sp>
            <p:nvSpPr>
              <p:cNvPr id="26" name="Freeform 40">
                <a:extLst>
                  <a:ext uri="{FF2B5EF4-FFF2-40B4-BE49-F238E27FC236}">
                    <a16:creationId xmlns:a16="http://schemas.microsoft.com/office/drawing/2014/main" id="{5F89DC7A-8816-4158-A8FC-8793A48F41D3}"/>
                  </a:ext>
                </a:extLst>
              </p:cNvPr>
              <p:cNvSpPr>
                <a:spLocks/>
              </p:cNvSpPr>
              <p:nvPr/>
            </p:nvSpPr>
            <p:spPr bwMode="auto">
              <a:xfrm>
                <a:off x="1239686" y="234293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p:spPr>
            <p:txBody>
              <a:bodyPr/>
              <a:lstStyle/>
              <a:p>
                <a:endParaRPr lang="en-US" dirty="0"/>
              </a:p>
            </p:txBody>
          </p:sp>
          <p:sp>
            <p:nvSpPr>
              <p:cNvPr id="27" name="Freeform 40">
                <a:extLst>
                  <a:ext uri="{FF2B5EF4-FFF2-40B4-BE49-F238E27FC236}">
                    <a16:creationId xmlns:a16="http://schemas.microsoft.com/office/drawing/2014/main" id="{7ACC47CB-4A54-410B-AA64-EA6217E51693}"/>
                  </a:ext>
                </a:extLst>
              </p:cNvPr>
              <p:cNvSpPr>
                <a:spLocks/>
              </p:cNvSpPr>
              <p:nvPr/>
            </p:nvSpPr>
            <p:spPr bwMode="auto">
              <a:xfrm>
                <a:off x="1239686" y="316416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p:spPr>
            <p:txBody>
              <a:bodyPr/>
              <a:lstStyle/>
              <a:p>
                <a:endParaRPr lang="en-US" dirty="0"/>
              </a:p>
            </p:txBody>
          </p:sp>
          <p:sp>
            <p:nvSpPr>
              <p:cNvPr id="28" name="Freeform 40">
                <a:extLst>
                  <a:ext uri="{FF2B5EF4-FFF2-40B4-BE49-F238E27FC236}">
                    <a16:creationId xmlns:a16="http://schemas.microsoft.com/office/drawing/2014/main" id="{01505FB7-EB7C-44CE-9F6F-82F7D5CB3A09}"/>
                  </a:ext>
                </a:extLst>
              </p:cNvPr>
              <p:cNvSpPr>
                <a:spLocks/>
              </p:cNvSpPr>
              <p:nvPr/>
            </p:nvSpPr>
            <p:spPr bwMode="auto">
              <a:xfrm>
                <a:off x="1239686" y="3985403"/>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p:spPr>
            <p:txBody>
              <a:bodyPr/>
              <a:lstStyle/>
              <a:p>
                <a:endParaRPr lang="en-US" dirty="0"/>
              </a:p>
            </p:txBody>
          </p:sp>
          <p:sp>
            <p:nvSpPr>
              <p:cNvPr id="29" name="Freeform 40">
                <a:extLst>
                  <a:ext uri="{FF2B5EF4-FFF2-40B4-BE49-F238E27FC236}">
                    <a16:creationId xmlns:a16="http://schemas.microsoft.com/office/drawing/2014/main" id="{94F06270-746E-4F2B-8F8D-27CB0F16CB4E}"/>
                  </a:ext>
                </a:extLst>
              </p:cNvPr>
              <p:cNvSpPr>
                <a:spLocks/>
              </p:cNvSpPr>
              <p:nvPr/>
            </p:nvSpPr>
            <p:spPr bwMode="auto">
              <a:xfrm>
                <a:off x="1239686" y="4806638"/>
                <a:ext cx="308400" cy="23815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p:spPr>
            <p:txBody>
              <a:bodyPr/>
              <a:lstStyle/>
              <a:p>
                <a:endParaRPr lang="en-US" dirty="0"/>
              </a:p>
            </p:txBody>
          </p:sp>
        </p:grpSp>
      </p:grpSp>
      <p:sp>
        <p:nvSpPr>
          <p:cNvPr id="37" name="TextBox 36">
            <a:extLst>
              <a:ext uri="{FF2B5EF4-FFF2-40B4-BE49-F238E27FC236}">
                <a16:creationId xmlns:a16="http://schemas.microsoft.com/office/drawing/2014/main" id="{C58CDDD5-DC44-4F68-AAE8-5B79E6F0425A}"/>
              </a:ext>
            </a:extLst>
          </p:cNvPr>
          <p:cNvSpPr txBox="1"/>
          <p:nvPr/>
        </p:nvSpPr>
        <p:spPr>
          <a:xfrm>
            <a:off x="5951205" y="862851"/>
            <a:ext cx="2209800" cy="369332"/>
          </a:xfrm>
          <a:prstGeom prst="rect">
            <a:avLst/>
          </a:prstGeom>
          <a:noFill/>
        </p:spPr>
        <p:txBody>
          <a:bodyPr wrap="square" rtlCol="0">
            <a:spAutoFit/>
          </a:bodyPr>
          <a:lstStyle/>
          <a:p>
            <a:r>
              <a:rPr lang="en-US" dirty="0"/>
              <a:t>Guidance:</a:t>
            </a:r>
          </a:p>
        </p:txBody>
      </p:sp>
      <p:sp>
        <p:nvSpPr>
          <p:cNvPr id="38" name="TextBox 37">
            <a:extLst>
              <a:ext uri="{FF2B5EF4-FFF2-40B4-BE49-F238E27FC236}">
                <a16:creationId xmlns:a16="http://schemas.microsoft.com/office/drawing/2014/main" id="{CB81D72F-F2FE-4D8A-8289-2FAB82A20E8C}"/>
              </a:ext>
            </a:extLst>
          </p:cNvPr>
          <p:cNvSpPr txBox="1"/>
          <p:nvPr/>
        </p:nvSpPr>
        <p:spPr>
          <a:xfrm>
            <a:off x="1729386" y="864914"/>
            <a:ext cx="3973845" cy="369332"/>
          </a:xfrm>
          <a:prstGeom prst="rect">
            <a:avLst/>
          </a:prstGeom>
          <a:noFill/>
        </p:spPr>
        <p:txBody>
          <a:bodyPr wrap="square" rtlCol="0">
            <a:spAutoFit/>
          </a:bodyPr>
          <a:lstStyle/>
          <a:p>
            <a:r>
              <a:rPr lang="en-US" dirty="0"/>
              <a:t>The TLDR; approach:</a:t>
            </a:r>
          </a:p>
        </p:txBody>
      </p:sp>
      <p:grpSp>
        <p:nvGrpSpPr>
          <p:cNvPr id="3" name="Group 2">
            <a:extLst>
              <a:ext uri="{FF2B5EF4-FFF2-40B4-BE49-F238E27FC236}">
                <a16:creationId xmlns:a16="http://schemas.microsoft.com/office/drawing/2014/main" id="{4F4BCDAE-ED2E-4DAD-A45A-BFAD3B9AE627}"/>
              </a:ext>
            </a:extLst>
          </p:cNvPr>
          <p:cNvGrpSpPr/>
          <p:nvPr/>
        </p:nvGrpSpPr>
        <p:grpSpPr>
          <a:xfrm>
            <a:off x="3493989" y="5087761"/>
            <a:ext cx="1740170" cy="889771"/>
            <a:chOff x="3493989" y="5557661"/>
            <a:chExt cx="1740170" cy="889771"/>
          </a:xfrm>
        </p:grpSpPr>
        <p:sp>
          <p:nvSpPr>
            <p:cNvPr id="8" name="Rounded Rectangle 40">
              <a:extLst>
                <a:ext uri="{FF2B5EF4-FFF2-40B4-BE49-F238E27FC236}">
                  <a16:creationId xmlns:a16="http://schemas.microsoft.com/office/drawing/2014/main" id="{A23C334B-CDC7-4CF4-B4A1-AFB1CD7FAC2E}"/>
                </a:ext>
              </a:extLst>
            </p:cNvPr>
            <p:cNvSpPr/>
            <p:nvPr/>
          </p:nvSpPr>
          <p:spPr>
            <a:xfrm>
              <a:off x="3493989" y="5905699"/>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History</a:t>
              </a:r>
            </a:p>
          </p:txBody>
        </p:sp>
        <p:sp>
          <p:nvSpPr>
            <p:cNvPr id="47" name="Freeform 40">
              <a:extLst>
                <a:ext uri="{FF2B5EF4-FFF2-40B4-BE49-F238E27FC236}">
                  <a16:creationId xmlns:a16="http://schemas.microsoft.com/office/drawing/2014/main" id="{55D230D3-2A3B-4D24-95F9-D295B13AB4FA}"/>
                </a:ext>
              </a:extLst>
            </p:cNvPr>
            <p:cNvSpPr>
              <a:spLocks/>
            </p:cNvSpPr>
            <p:nvPr/>
          </p:nvSpPr>
          <p:spPr bwMode="auto">
            <a:xfrm>
              <a:off x="4177437" y="5557661"/>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noFill/>
            <a:ln>
              <a:solidFill>
                <a:schemeClr val="tx1">
                  <a:lumMod val="50000"/>
                  <a:lumOff val="50000"/>
                </a:schemeClr>
              </a:solidFill>
            </a:ln>
          </p:spPr>
          <p:txBody>
            <a:bodyPr/>
            <a:lstStyle/>
            <a:p>
              <a:endParaRPr lang="en-US" dirty="0"/>
            </a:p>
          </p:txBody>
        </p:sp>
      </p:grpSp>
      <p:grpSp>
        <p:nvGrpSpPr>
          <p:cNvPr id="43" name="Group 42">
            <a:extLst>
              <a:ext uri="{FF2B5EF4-FFF2-40B4-BE49-F238E27FC236}">
                <a16:creationId xmlns:a16="http://schemas.microsoft.com/office/drawing/2014/main" id="{93B53FCC-5D42-4F8E-AA14-E10775E3A2D8}"/>
              </a:ext>
            </a:extLst>
          </p:cNvPr>
          <p:cNvGrpSpPr/>
          <p:nvPr/>
        </p:nvGrpSpPr>
        <p:grpSpPr>
          <a:xfrm>
            <a:off x="3493989" y="4260260"/>
            <a:ext cx="1740170" cy="891316"/>
            <a:chOff x="3493989" y="2612089"/>
            <a:chExt cx="1740170" cy="891316"/>
          </a:xfrm>
        </p:grpSpPr>
        <p:sp>
          <p:nvSpPr>
            <p:cNvPr id="33" name="Freeform 40">
              <a:extLst>
                <a:ext uri="{FF2B5EF4-FFF2-40B4-BE49-F238E27FC236}">
                  <a16:creationId xmlns:a16="http://schemas.microsoft.com/office/drawing/2014/main" id="{49A6099C-79B3-45F5-A83C-847BA2840EA9}"/>
                </a:ext>
              </a:extLst>
            </p:cNvPr>
            <p:cNvSpPr>
              <a:spLocks/>
            </p:cNvSpPr>
            <p:nvPr/>
          </p:nvSpPr>
          <p:spPr bwMode="auto">
            <a:xfrm>
              <a:off x="4177437" y="2612089"/>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noFill/>
            <a:ln>
              <a:solidFill>
                <a:schemeClr val="tx1">
                  <a:lumMod val="50000"/>
                  <a:lumOff val="50000"/>
                </a:schemeClr>
              </a:solidFill>
            </a:ln>
          </p:spPr>
          <p:txBody>
            <a:bodyPr/>
            <a:lstStyle/>
            <a:p>
              <a:endParaRPr lang="en-US" dirty="0"/>
            </a:p>
          </p:txBody>
        </p:sp>
        <p:sp>
          <p:nvSpPr>
            <p:cNvPr id="30" name="Rounded Rectangle 43">
              <a:extLst>
                <a:ext uri="{FF2B5EF4-FFF2-40B4-BE49-F238E27FC236}">
                  <a16:creationId xmlns:a16="http://schemas.microsoft.com/office/drawing/2014/main" id="{73C6D51A-254E-4CD3-9E73-4BE141C5D8CC}"/>
                </a:ext>
              </a:extLst>
            </p:cNvPr>
            <p:cNvSpPr/>
            <p:nvPr/>
          </p:nvSpPr>
          <p:spPr>
            <a:xfrm>
              <a:off x="3493989" y="2961672"/>
              <a:ext cx="1740170" cy="54173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a:t>
              </a:r>
            </a:p>
          </p:txBody>
        </p:sp>
      </p:grpSp>
      <p:grpSp>
        <p:nvGrpSpPr>
          <p:cNvPr id="42" name="Group 41">
            <a:extLst>
              <a:ext uri="{FF2B5EF4-FFF2-40B4-BE49-F238E27FC236}">
                <a16:creationId xmlns:a16="http://schemas.microsoft.com/office/drawing/2014/main" id="{D1496AF4-683F-48C4-BB3F-B3BE04A3D079}"/>
              </a:ext>
            </a:extLst>
          </p:cNvPr>
          <p:cNvGrpSpPr/>
          <p:nvPr/>
        </p:nvGrpSpPr>
        <p:grpSpPr>
          <a:xfrm>
            <a:off x="3493989" y="3432758"/>
            <a:ext cx="1740170" cy="891316"/>
            <a:chOff x="3493989" y="1763657"/>
            <a:chExt cx="1740170" cy="891316"/>
          </a:xfrm>
        </p:grpSpPr>
        <p:sp>
          <p:nvSpPr>
            <p:cNvPr id="13" name="Freeform 40">
              <a:extLst>
                <a:ext uri="{FF2B5EF4-FFF2-40B4-BE49-F238E27FC236}">
                  <a16:creationId xmlns:a16="http://schemas.microsoft.com/office/drawing/2014/main" id="{A95D44E4-C2F9-4FFF-AAA2-727B500457B2}"/>
                </a:ext>
              </a:extLst>
            </p:cNvPr>
            <p:cNvSpPr>
              <a:spLocks/>
            </p:cNvSpPr>
            <p:nvPr/>
          </p:nvSpPr>
          <p:spPr bwMode="auto">
            <a:xfrm>
              <a:off x="4177437" y="1763657"/>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noFill/>
            <a:ln>
              <a:solidFill>
                <a:schemeClr val="tx1">
                  <a:lumMod val="50000"/>
                  <a:lumOff val="50000"/>
                </a:schemeClr>
              </a:solidFill>
            </a:ln>
          </p:spPr>
          <p:txBody>
            <a:bodyPr/>
            <a:lstStyle/>
            <a:p>
              <a:endParaRPr lang="en-US" dirty="0"/>
            </a:p>
          </p:txBody>
        </p:sp>
        <p:sp>
          <p:nvSpPr>
            <p:cNvPr id="10" name="Rounded Rectangle 43">
              <a:extLst>
                <a:ext uri="{FF2B5EF4-FFF2-40B4-BE49-F238E27FC236}">
                  <a16:creationId xmlns:a16="http://schemas.microsoft.com/office/drawing/2014/main" id="{AC96359B-B10C-4883-BF0E-DC8827A237FB}"/>
                </a:ext>
              </a:extLst>
            </p:cNvPr>
            <p:cNvSpPr/>
            <p:nvPr/>
          </p:nvSpPr>
          <p:spPr>
            <a:xfrm>
              <a:off x="3493989" y="2113240"/>
              <a:ext cx="1740170" cy="541733"/>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grpSp>
      <p:grpSp>
        <p:nvGrpSpPr>
          <p:cNvPr id="45" name="Group 44">
            <a:extLst>
              <a:ext uri="{FF2B5EF4-FFF2-40B4-BE49-F238E27FC236}">
                <a16:creationId xmlns:a16="http://schemas.microsoft.com/office/drawing/2014/main" id="{A9212091-EDEB-4D0B-A38A-0D51EBF7E03E}"/>
              </a:ext>
            </a:extLst>
          </p:cNvPr>
          <p:cNvGrpSpPr/>
          <p:nvPr/>
        </p:nvGrpSpPr>
        <p:grpSpPr>
          <a:xfrm>
            <a:off x="3493989" y="2605256"/>
            <a:ext cx="1740170" cy="891316"/>
            <a:chOff x="3493989" y="4308953"/>
            <a:chExt cx="1740170" cy="891316"/>
          </a:xfrm>
        </p:grpSpPr>
        <p:sp>
          <p:nvSpPr>
            <p:cNvPr id="35" name="Freeform 40">
              <a:extLst>
                <a:ext uri="{FF2B5EF4-FFF2-40B4-BE49-F238E27FC236}">
                  <a16:creationId xmlns:a16="http://schemas.microsoft.com/office/drawing/2014/main" id="{B6FB1C4F-9C5E-4FCC-ACB1-8427358D0781}"/>
                </a:ext>
              </a:extLst>
            </p:cNvPr>
            <p:cNvSpPr>
              <a:spLocks/>
            </p:cNvSpPr>
            <p:nvPr/>
          </p:nvSpPr>
          <p:spPr bwMode="auto">
            <a:xfrm>
              <a:off x="4177437" y="4308953"/>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p:spPr>
          <p:txBody>
            <a:bodyPr/>
            <a:lstStyle/>
            <a:p>
              <a:endParaRPr lang="en-US" dirty="0"/>
            </a:p>
          </p:txBody>
        </p:sp>
        <p:sp>
          <p:nvSpPr>
            <p:cNvPr id="31" name="Rounded Rectangle 43">
              <a:extLst>
                <a:ext uri="{FF2B5EF4-FFF2-40B4-BE49-F238E27FC236}">
                  <a16:creationId xmlns:a16="http://schemas.microsoft.com/office/drawing/2014/main" id="{41703804-C941-4A45-B4AA-80EC08951A07}"/>
                </a:ext>
              </a:extLst>
            </p:cNvPr>
            <p:cNvSpPr/>
            <p:nvPr/>
          </p:nvSpPr>
          <p:spPr>
            <a:xfrm>
              <a:off x="3493989" y="4658536"/>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Code</a:t>
              </a:r>
            </a:p>
          </p:txBody>
        </p:sp>
      </p:grpSp>
      <p:grpSp>
        <p:nvGrpSpPr>
          <p:cNvPr id="44" name="Group 43">
            <a:extLst>
              <a:ext uri="{FF2B5EF4-FFF2-40B4-BE49-F238E27FC236}">
                <a16:creationId xmlns:a16="http://schemas.microsoft.com/office/drawing/2014/main" id="{994622CA-70C0-490F-8AD9-BB357A552ECB}"/>
              </a:ext>
            </a:extLst>
          </p:cNvPr>
          <p:cNvGrpSpPr/>
          <p:nvPr/>
        </p:nvGrpSpPr>
        <p:grpSpPr>
          <a:xfrm>
            <a:off x="3493989" y="1777754"/>
            <a:ext cx="1740170" cy="891316"/>
            <a:chOff x="3493989" y="3460521"/>
            <a:chExt cx="1740170" cy="891316"/>
          </a:xfrm>
        </p:grpSpPr>
        <p:sp>
          <p:nvSpPr>
            <p:cNvPr id="34" name="Freeform 40">
              <a:extLst>
                <a:ext uri="{FF2B5EF4-FFF2-40B4-BE49-F238E27FC236}">
                  <a16:creationId xmlns:a16="http://schemas.microsoft.com/office/drawing/2014/main" id="{D6D7FCDD-99EC-4E2D-B06B-71209FAC345F}"/>
                </a:ext>
              </a:extLst>
            </p:cNvPr>
            <p:cNvSpPr>
              <a:spLocks/>
            </p:cNvSpPr>
            <p:nvPr/>
          </p:nvSpPr>
          <p:spPr bwMode="auto">
            <a:xfrm>
              <a:off x="4177437" y="3460521"/>
              <a:ext cx="373274" cy="349583"/>
            </a:xfrm>
            <a:custGeom>
              <a:avLst/>
              <a:gdLst>
                <a:gd name="T0" fmla="*/ 0 w 165"/>
                <a:gd name="T1" fmla="*/ 90 h 120"/>
                <a:gd name="T2" fmla="*/ 40 w 165"/>
                <a:gd name="T3" fmla="*/ 90 h 120"/>
                <a:gd name="T4" fmla="*/ 40 w 165"/>
                <a:gd name="T5" fmla="*/ 0 h 120"/>
                <a:gd name="T6" fmla="*/ 125 w 165"/>
                <a:gd name="T7" fmla="*/ 0 h 120"/>
                <a:gd name="T8" fmla="*/ 125 w 165"/>
                <a:gd name="T9" fmla="*/ 90 h 120"/>
                <a:gd name="T10" fmla="*/ 165 w 165"/>
                <a:gd name="T11" fmla="*/ 90 h 120"/>
                <a:gd name="T12" fmla="*/ 80 w 165"/>
                <a:gd name="T13" fmla="*/ 120 h 120"/>
                <a:gd name="T14" fmla="*/ 0 w 165"/>
                <a:gd name="T15" fmla="*/ 9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0" y="90"/>
                  </a:moveTo>
                  <a:lnTo>
                    <a:pt x="40" y="90"/>
                  </a:lnTo>
                  <a:lnTo>
                    <a:pt x="40" y="0"/>
                  </a:lnTo>
                  <a:lnTo>
                    <a:pt x="125" y="0"/>
                  </a:lnTo>
                  <a:lnTo>
                    <a:pt x="125" y="90"/>
                  </a:lnTo>
                  <a:lnTo>
                    <a:pt x="165" y="90"/>
                  </a:lnTo>
                  <a:lnTo>
                    <a:pt x="80" y="120"/>
                  </a:lnTo>
                  <a:lnTo>
                    <a:pt x="0" y="90"/>
                  </a:lnTo>
                  <a:close/>
                </a:path>
              </a:pathLst>
            </a:custGeom>
            <a:solidFill>
              <a:schemeClr val="tx1">
                <a:lumMod val="50000"/>
                <a:lumOff val="50000"/>
              </a:schemeClr>
            </a:solidFill>
            <a:ln>
              <a:noFill/>
            </a:ln>
          </p:spPr>
          <p:txBody>
            <a:bodyPr/>
            <a:lstStyle/>
            <a:p>
              <a:endParaRPr lang="en-US" dirty="0"/>
            </a:p>
          </p:txBody>
        </p:sp>
        <p:sp>
          <p:nvSpPr>
            <p:cNvPr id="9" name="Rounded Rectangle 42">
              <a:extLst>
                <a:ext uri="{FF2B5EF4-FFF2-40B4-BE49-F238E27FC236}">
                  <a16:creationId xmlns:a16="http://schemas.microsoft.com/office/drawing/2014/main" id="{585E50EE-FB60-4017-9259-D43DAE83A455}"/>
                </a:ext>
              </a:extLst>
            </p:cNvPr>
            <p:cNvSpPr/>
            <p:nvPr/>
          </p:nvSpPr>
          <p:spPr>
            <a:xfrm>
              <a:off x="3493989" y="3810104"/>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Concepts</a:t>
              </a:r>
            </a:p>
          </p:txBody>
        </p:sp>
      </p:grpSp>
      <p:sp>
        <p:nvSpPr>
          <p:cNvPr id="32" name="Rounded Rectangle 46">
            <a:extLst>
              <a:ext uri="{FF2B5EF4-FFF2-40B4-BE49-F238E27FC236}">
                <a16:creationId xmlns:a16="http://schemas.microsoft.com/office/drawing/2014/main" id="{3CC29D87-1CB1-4CD3-A033-0888F8D69A36}"/>
              </a:ext>
            </a:extLst>
          </p:cNvPr>
          <p:cNvSpPr/>
          <p:nvPr/>
        </p:nvSpPr>
        <p:spPr>
          <a:xfrm>
            <a:off x="3493989" y="1299835"/>
            <a:ext cx="1740170" cy="541733"/>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Copy Best Practices</a:t>
            </a:r>
          </a:p>
        </p:txBody>
      </p:sp>
      <p:grpSp>
        <p:nvGrpSpPr>
          <p:cNvPr id="6" name="Group 5">
            <a:extLst>
              <a:ext uri="{FF2B5EF4-FFF2-40B4-BE49-F238E27FC236}">
                <a16:creationId xmlns:a16="http://schemas.microsoft.com/office/drawing/2014/main" id="{8A7DA9C4-2451-4F43-87DB-34D0B5CEE314}"/>
              </a:ext>
            </a:extLst>
          </p:cNvPr>
          <p:cNvGrpSpPr/>
          <p:nvPr/>
        </p:nvGrpSpPr>
        <p:grpSpPr>
          <a:xfrm>
            <a:off x="5613400" y="3782341"/>
            <a:ext cx="2547605" cy="2195191"/>
            <a:chOff x="5613400" y="3782341"/>
            <a:chExt cx="2547605" cy="2195191"/>
          </a:xfrm>
        </p:grpSpPr>
        <p:sp>
          <p:nvSpPr>
            <p:cNvPr id="41" name="TextBox 40">
              <a:extLst>
                <a:ext uri="{FF2B5EF4-FFF2-40B4-BE49-F238E27FC236}">
                  <a16:creationId xmlns:a16="http://schemas.microsoft.com/office/drawing/2014/main" id="{9F6A712F-25EE-4DC5-A744-E96A81C9DBB8}"/>
                </a:ext>
              </a:extLst>
            </p:cNvPr>
            <p:cNvSpPr txBox="1"/>
            <p:nvPr/>
          </p:nvSpPr>
          <p:spPr>
            <a:xfrm>
              <a:off x="6197600" y="4277976"/>
              <a:ext cx="1963405" cy="1384995"/>
            </a:xfrm>
            <a:prstGeom prst="rect">
              <a:avLst/>
            </a:prstGeom>
            <a:noFill/>
          </p:spPr>
          <p:txBody>
            <a:bodyPr wrap="square" rtlCol="0">
              <a:spAutoFit/>
            </a:bodyPr>
            <a:lstStyle/>
            <a:p>
              <a:r>
                <a:rPr lang="en-US" sz="1400" dirty="0">
                  <a:solidFill>
                    <a:schemeClr val="accent1"/>
                  </a:solidFill>
                </a:rPr>
                <a:t>Pursue the depth on the best practices and pragmatic approaches that are actually in use.</a:t>
              </a:r>
            </a:p>
          </p:txBody>
        </p:sp>
        <p:sp>
          <p:nvSpPr>
            <p:cNvPr id="5" name="Right Brace 4">
              <a:extLst>
                <a:ext uri="{FF2B5EF4-FFF2-40B4-BE49-F238E27FC236}">
                  <a16:creationId xmlns:a16="http://schemas.microsoft.com/office/drawing/2014/main" id="{EE24EC37-C0CC-484B-ADE0-8D2DF33B4997}"/>
                </a:ext>
              </a:extLst>
            </p:cNvPr>
            <p:cNvSpPr/>
            <p:nvPr/>
          </p:nvSpPr>
          <p:spPr>
            <a:xfrm>
              <a:off x="5613400" y="3782341"/>
              <a:ext cx="482600" cy="2195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4D26B9EF-8BDD-463F-8456-B93AA53B7150}"/>
              </a:ext>
            </a:extLst>
          </p:cNvPr>
          <p:cNvGrpSpPr/>
          <p:nvPr/>
        </p:nvGrpSpPr>
        <p:grpSpPr>
          <a:xfrm>
            <a:off x="3392389" y="3453777"/>
            <a:ext cx="4768615" cy="307777"/>
            <a:chOff x="3392389" y="3453777"/>
            <a:chExt cx="4768615" cy="307777"/>
          </a:xfrm>
        </p:grpSpPr>
        <p:sp>
          <p:nvSpPr>
            <p:cNvPr id="40" name="TextBox 39">
              <a:extLst>
                <a:ext uri="{FF2B5EF4-FFF2-40B4-BE49-F238E27FC236}">
                  <a16:creationId xmlns:a16="http://schemas.microsoft.com/office/drawing/2014/main" id="{9BC853FD-742F-45D8-BD69-3BD8388C6548}"/>
                </a:ext>
              </a:extLst>
            </p:cNvPr>
            <p:cNvSpPr txBox="1"/>
            <p:nvPr/>
          </p:nvSpPr>
          <p:spPr>
            <a:xfrm>
              <a:off x="6197599" y="3453777"/>
              <a:ext cx="1963405" cy="307777"/>
            </a:xfrm>
            <a:prstGeom prst="rect">
              <a:avLst/>
            </a:prstGeom>
            <a:noFill/>
          </p:spPr>
          <p:txBody>
            <a:bodyPr wrap="square" rtlCol="0">
              <a:spAutoFit/>
            </a:bodyPr>
            <a:lstStyle/>
            <a:p>
              <a:r>
                <a:rPr lang="en-US" sz="1400" dirty="0">
                  <a:solidFill>
                    <a:schemeClr val="accent1"/>
                  </a:solidFill>
                </a:rPr>
                <a:t>Filter</a:t>
              </a:r>
            </a:p>
          </p:txBody>
        </p:sp>
        <p:sp>
          <p:nvSpPr>
            <p:cNvPr id="7" name="Rectangle 6">
              <a:extLst>
                <a:ext uri="{FF2B5EF4-FFF2-40B4-BE49-F238E27FC236}">
                  <a16:creationId xmlns:a16="http://schemas.microsoft.com/office/drawing/2014/main" id="{670CCA86-D59E-4053-9927-94271AEDBF75}"/>
                </a:ext>
              </a:extLst>
            </p:cNvPr>
            <p:cNvSpPr/>
            <p:nvPr/>
          </p:nvSpPr>
          <p:spPr>
            <a:xfrm>
              <a:off x="3392389" y="3587750"/>
              <a:ext cx="275441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44A923FE-47F0-47C8-B937-3819EBF68D73}"/>
              </a:ext>
            </a:extLst>
          </p:cNvPr>
          <p:cNvGrpSpPr/>
          <p:nvPr/>
        </p:nvGrpSpPr>
        <p:grpSpPr>
          <a:xfrm>
            <a:off x="5613399" y="1287464"/>
            <a:ext cx="2547605" cy="2195191"/>
            <a:chOff x="5613400" y="3782341"/>
            <a:chExt cx="2547605" cy="2195191"/>
          </a:xfrm>
        </p:grpSpPr>
        <p:sp>
          <p:nvSpPr>
            <p:cNvPr id="48" name="TextBox 47">
              <a:extLst>
                <a:ext uri="{FF2B5EF4-FFF2-40B4-BE49-F238E27FC236}">
                  <a16:creationId xmlns:a16="http://schemas.microsoft.com/office/drawing/2014/main" id="{2EF9F92B-CDA9-45B5-A50D-CC88F547C054}"/>
                </a:ext>
              </a:extLst>
            </p:cNvPr>
            <p:cNvSpPr txBox="1"/>
            <p:nvPr/>
          </p:nvSpPr>
          <p:spPr>
            <a:xfrm>
              <a:off x="6197600" y="4719230"/>
              <a:ext cx="1963405" cy="738664"/>
            </a:xfrm>
            <a:prstGeom prst="rect">
              <a:avLst/>
            </a:prstGeom>
            <a:noFill/>
          </p:spPr>
          <p:txBody>
            <a:bodyPr wrap="square" rtlCol="0">
              <a:spAutoFit/>
            </a:bodyPr>
            <a:lstStyle/>
            <a:p>
              <a:r>
                <a:rPr lang="en-US" sz="1400" dirty="0">
                  <a:solidFill>
                    <a:schemeClr val="accent1"/>
                  </a:solidFill>
                </a:rPr>
                <a:t>Learn by doing, often. Focus on what YOU need.</a:t>
              </a:r>
            </a:p>
          </p:txBody>
        </p:sp>
        <p:sp>
          <p:nvSpPr>
            <p:cNvPr id="49" name="Right Brace 48">
              <a:extLst>
                <a:ext uri="{FF2B5EF4-FFF2-40B4-BE49-F238E27FC236}">
                  <a16:creationId xmlns:a16="http://schemas.microsoft.com/office/drawing/2014/main" id="{47C4082F-5D4A-435B-88BE-A45A91D3BA3C}"/>
                </a:ext>
              </a:extLst>
            </p:cNvPr>
            <p:cNvSpPr/>
            <p:nvPr/>
          </p:nvSpPr>
          <p:spPr>
            <a:xfrm>
              <a:off x="5613400" y="3782341"/>
              <a:ext cx="482600" cy="2195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Arrow: Curved Right 3">
            <a:extLst>
              <a:ext uri="{FF2B5EF4-FFF2-40B4-BE49-F238E27FC236}">
                <a16:creationId xmlns:a16="http://schemas.microsoft.com/office/drawing/2014/main" id="{BC5F24C2-E4E2-099C-001E-5DC2CC43B7A4}"/>
              </a:ext>
            </a:extLst>
          </p:cNvPr>
          <p:cNvSpPr/>
          <p:nvPr/>
        </p:nvSpPr>
        <p:spPr>
          <a:xfrm flipV="1">
            <a:off x="2721693" y="1514402"/>
            <a:ext cx="699608" cy="161400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11373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ppt_x"/>
                                          </p:val>
                                        </p:tav>
                                        <p:tav tm="100000">
                                          <p:val>
                                            <p:strVal val="#ppt_x"/>
                                          </p:val>
                                        </p:tav>
                                      </p:tavLst>
                                    </p:anim>
                                    <p:anim calcmode="lin" valueType="num">
                                      <p:cBhvr additive="base">
                                        <p:cTn id="3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DBFF294-7032-9C0C-E80D-6601E7C843A0}"/>
              </a:ext>
            </a:extLst>
          </p:cNvPr>
          <p:cNvSpPr>
            <a:spLocks noGrp="1"/>
          </p:cNvSpPr>
          <p:nvPr>
            <p:ph type="title"/>
          </p:nvPr>
        </p:nvSpPr>
        <p:spPr/>
        <p:txBody>
          <a:bodyPr/>
          <a:lstStyle/>
          <a:p>
            <a:r>
              <a:rPr lang="en-US" dirty="0"/>
              <a:t>Reinforcement Learning Concepts</a:t>
            </a:r>
          </a:p>
        </p:txBody>
      </p:sp>
      <p:sp>
        <p:nvSpPr>
          <p:cNvPr id="2" name="Footer Placeholder 1">
            <a:extLst>
              <a:ext uri="{FF2B5EF4-FFF2-40B4-BE49-F238E27FC236}">
                <a16:creationId xmlns:a16="http://schemas.microsoft.com/office/drawing/2014/main" id="{910CAB6B-82AB-52B2-E370-57AC310AB996}"/>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DF4D32A2-EEE4-8821-0BAF-258403BB422F}"/>
              </a:ext>
            </a:extLst>
          </p:cNvPr>
          <p:cNvSpPr>
            <a:spLocks noGrp="1"/>
          </p:cNvSpPr>
          <p:nvPr>
            <p:ph type="sldNum" sz="quarter" idx="4"/>
          </p:nvPr>
        </p:nvSpPr>
        <p:spPr/>
        <p:txBody>
          <a:bodyPr/>
          <a:lstStyle/>
          <a:p>
            <a:fld id="{00F9DAA1-1DF7-43E0-8E29-0CE1148553C7}" type="slidenum">
              <a:rPr lang="en-US" smtClean="0"/>
              <a:pPr/>
              <a:t>24</a:t>
            </a:fld>
            <a:endParaRPr lang="en-US" dirty="0"/>
          </a:p>
        </p:txBody>
      </p:sp>
      <p:sp>
        <p:nvSpPr>
          <p:cNvPr id="9" name="Text Placeholder 8">
            <a:extLst>
              <a:ext uri="{FF2B5EF4-FFF2-40B4-BE49-F238E27FC236}">
                <a16:creationId xmlns:a16="http://schemas.microsoft.com/office/drawing/2014/main" id="{D8BA61A3-F3FA-914C-603B-2CBE1CA750BD}"/>
              </a:ext>
            </a:extLst>
          </p:cNvPr>
          <p:cNvSpPr>
            <a:spLocks noGrp="1"/>
          </p:cNvSpPr>
          <p:nvPr>
            <p:ph type="body" sz="quarter" idx="10"/>
          </p:nvPr>
        </p:nvSpPr>
        <p:spPr/>
        <p:txBody>
          <a:bodyPr/>
          <a:lstStyle/>
          <a:p>
            <a:endParaRPr lang="en-US"/>
          </a:p>
        </p:txBody>
      </p:sp>
      <p:sp>
        <p:nvSpPr>
          <p:cNvPr id="10" name="Content Placeholder 9">
            <a:extLst>
              <a:ext uri="{FF2B5EF4-FFF2-40B4-BE49-F238E27FC236}">
                <a16:creationId xmlns:a16="http://schemas.microsoft.com/office/drawing/2014/main" id="{1F9ED3C1-C1F1-79E6-60AD-F7F201E0191E}"/>
              </a:ext>
            </a:extLst>
          </p:cNvPr>
          <p:cNvSpPr>
            <a:spLocks noGrp="1"/>
          </p:cNvSpPr>
          <p:nvPr>
            <p:ph sz="quarter" idx="11"/>
          </p:nvPr>
        </p:nvSpPr>
        <p:spPr/>
        <p:txBody>
          <a:bodyPr/>
          <a:lstStyle/>
          <a:p>
            <a:endParaRPr lang="en-US"/>
          </a:p>
        </p:txBody>
      </p:sp>
    </p:spTree>
    <p:extLst>
      <p:ext uri="{BB962C8B-B14F-4D97-AF65-F5344CB8AC3E}">
        <p14:creationId xmlns:p14="http://schemas.microsoft.com/office/powerpoint/2010/main" val="2895973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190BA1-8CED-409A-AEDD-3DADEE11DFDC}"/>
              </a:ext>
            </a:extLst>
          </p:cNvPr>
          <p:cNvSpPr>
            <a:spLocks noGrp="1"/>
          </p:cNvSpPr>
          <p:nvPr>
            <p:ph type="title"/>
          </p:nvPr>
        </p:nvSpPr>
        <p:spPr/>
        <p:txBody>
          <a:bodyPr>
            <a:normAutofit/>
          </a:bodyPr>
          <a:lstStyle/>
          <a:p>
            <a:r>
              <a:rPr lang="en-US" dirty="0"/>
              <a:t>What is Reinforcement Learning?</a:t>
            </a:r>
          </a:p>
        </p:txBody>
      </p:sp>
      <p:sp>
        <p:nvSpPr>
          <p:cNvPr id="5" name="Content Placeholder 4">
            <a:extLst>
              <a:ext uri="{FF2B5EF4-FFF2-40B4-BE49-F238E27FC236}">
                <a16:creationId xmlns:a16="http://schemas.microsoft.com/office/drawing/2014/main" id="{CC6111C2-C1C9-4E19-909D-9EB31E859EDB}"/>
              </a:ext>
            </a:extLst>
          </p:cNvPr>
          <p:cNvSpPr>
            <a:spLocks noGrp="1"/>
          </p:cNvSpPr>
          <p:nvPr>
            <p:ph idx="1"/>
          </p:nvPr>
        </p:nvSpPr>
        <p:spPr/>
        <p:txBody>
          <a:bodyPr>
            <a:normAutofit/>
          </a:bodyPr>
          <a:lstStyle/>
          <a:p>
            <a:pPr marL="0" indent="0">
              <a:buNone/>
            </a:pPr>
            <a:r>
              <a:rPr lang="en-US" dirty="0"/>
              <a:t>Reinforcement Learning is concerned with </a:t>
            </a:r>
            <a:r>
              <a:rPr lang="en-US" b="1" dirty="0"/>
              <a:t>solving sequential decision-making problems</a:t>
            </a:r>
            <a:r>
              <a:rPr lang="en-US" dirty="0"/>
              <a:t>.</a:t>
            </a:r>
          </a:p>
          <a:p>
            <a:r>
              <a:rPr lang="en-US" dirty="0"/>
              <a:t>We have an objective when solving these problems.</a:t>
            </a:r>
          </a:p>
          <a:p>
            <a:r>
              <a:rPr lang="en-US" dirty="0"/>
              <a:t>We take actions and get feedback from the world about how close we are to achieving the objective.</a:t>
            </a:r>
          </a:p>
          <a:p>
            <a:r>
              <a:rPr lang="en-US" dirty="0"/>
              <a:t>Reaching the goal involves taking many actions in sequence, each action changing the world around us.</a:t>
            </a:r>
          </a:p>
          <a:p>
            <a:r>
              <a:rPr lang="en-US" dirty="0"/>
              <a:t>We observe these changes in the world as well as the feedback we receive before deciding on the next action to take in response.</a:t>
            </a:r>
          </a:p>
          <a:p>
            <a:pPr marL="0" indent="0">
              <a:buNone/>
            </a:pPr>
            <a:endParaRPr lang="en-US" dirty="0"/>
          </a:p>
          <a:p>
            <a:r>
              <a:rPr lang="en-US" dirty="0"/>
              <a:t>Example problems that can be framed this way:</a:t>
            </a:r>
          </a:p>
          <a:p>
            <a:pPr lvl="1"/>
            <a:r>
              <a:rPr lang="en-US" dirty="0"/>
              <a:t>Playing video games</a:t>
            </a:r>
          </a:p>
          <a:p>
            <a:pPr lvl="1"/>
            <a:r>
              <a:rPr lang="en-US" dirty="0"/>
              <a:t>Robotics, Autonomous Systems, Driving a Car, Balancing a Pole</a:t>
            </a:r>
          </a:p>
          <a:p>
            <a:pPr lvl="1"/>
            <a:r>
              <a:rPr lang="en-US" dirty="0"/>
              <a:t>Algorithmic Trading</a:t>
            </a:r>
          </a:p>
        </p:txBody>
      </p:sp>
    </p:spTree>
    <p:extLst>
      <p:ext uri="{BB962C8B-B14F-4D97-AF65-F5344CB8AC3E}">
        <p14:creationId xmlns:p14="http://schemas.microsoft.com/office/powerpoint/2010/main" val="870341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ACA005-0324-48BD-88C5-C22EB06CBE86}"/>
              </a:ext>
            </a:extLst>
          </p:cNvPr>
          <p:cNvSpPr>
            <a:spLocks noGrp="1"/>
          </p:cNvSpPr>
          <p:nvPr>
            <p:ph type="title"/>
          </p:nvPr>
        </p:nvSpPr>
        <p:spPr/>
        <p:txBody>
          <a:bodyPr/>
          <a:lstStyle/>
          <a:p>
            <a:r>
              <a:rPr lang="en-US" dirty="0"/>
              <a:t>What are the main components in Reinforcement Learning?</a:t>
            </a:r>
          </a:p>
        </p:txBody>
      </p:sp>
      <p:sp>
        <p:nvSpPr>
          <p:cNvPr id="5" name="Text Placeholder 4">
            <a:extLst>
              <a:ext uri="{FF2B5EF4-FFF2-40B4-BE49-F238E27FC236}">
                <a16:creationId xmlns:a16="http://schemas.microsoft.com/office/drawing/2014/main" id="{34C762DB-6FCB-46BB-B798-D9FF1C57E82A}"/>
              </a:ext>
            </a:extLst>
          </p:cNvPr>
          <p:cNvSpPr>
            <a:spLocks noGrp="1"/>
          </p:cNvSpPr>
          <p:nvPr>
            <p:ph type="body" idx="1"/>
          </p:nvPr>
        </p:nvSpPr>
        <p:spPr>
          <a:solidFill>
            <a:schemeClr val="accent6">
              <a:lumMod val="20000"/>
              <a:lumOff val="80000"/>
            </a:schemeClr>
          </a:solidFill>
        </p:spPr>
        <p:txBody>
          <a:bodyPr anchor="t"/>
          <a:lstStyle/>
          <a:p>
            <a:r>
              <a:rPr lang="en-US" dirty="0"/>
              <a:t>Agent</a:t>
            </a:r>
          </a:p>
        </p:txBody>
      </p:sp>
      <p:sp>
        <p:nvSpPr>
          <p:cNvPr id="6" name="Content Placeholder 5">
            <a:extLst>
              <a:ext uri="{FF2B5EF4-FFF2-40B4-BE49-F238E27FC236}">
                <a16:creationId xmlns:a16="http://schemas.microsoft.com/office/drawing/2014/main" id="{72FC8434-FF7A-47F7-BAFC-91D28D84A006}"/>
              </a:ext>
            </a:extLst>
          </p:cNvPr>
          <p:cNvSpPr>
            <a:spLocks noGrp="1"/>
          </p:cNvSpPr>
          <p:nvPr>
            <p:ph sz="half" idx="2"/>
          </p:nvPr>
        </p:nvSpPr>
        <p:spPr>
          <a:xfrm>
            <a:off x="1024128" y="2967788"/>
            <a:ext cx="4754880" cy="2331322"/>
          </a:xfrm>
          <a:solidFill>
            <a:schemeClr val="accent6">
              <a:lumMod val="20000"/>
              <a:lumOff val="80000"/>
            </a:schemeClr>
          </a:solidFill>
        </p:spPr>
        <p:txBody>
          <a:bodyPr>
            <a:normAutofit/>
          </a:bodyPr>
          <a:lstStyle/>
          <a:p>
            <a:r>
              <a:rPr lang="en-US" dirty="0"/>
              <a:t>Observes the </a:t>
            </a:r>
            <a:r>
              <a:rPr lang="en-US" i="1" dirty="0"/>
              <a:t>state</a:t>
            </a:r>
          </a:p>
          <a:p>
            <a:r>
              <a:rPr lang="en-US" dirty="0"/>
              <a:t>Uses a </a:t>
            </a:r>
            <a:r>
              <a:rPr lang="en-US" i="1" dirty="0"/>
              <a:t>policy</a:t>
            </a:r>
            <a:r>
              <a:rPr lang="en-US" dirty="0"/>
              <a:t> and the current </a:t>
            </a:r>
            <a:r>
              <a:rPr lang="en-US" i="1" dirty="0"/>
              <a:t>state</a:t>
            </a:r>
            <a:r>
              <a:rPr lang="en-US" dirty="0"/>
              <a:t> to select an </a:t>
            </a:r>
            <a:r>
              <a:rPr lang="en-US" i="1" dirty="0"/>
              <a:t>action</a:t>
            </a:r>
          </a:p>
          <a:p>
            <a:endParaRPr lang="en-US" dirty="0"/>
          </a:p>
        </p:txBody>
      </p:sp>
      <p:sp>
        <p:nvSpPr>
          <p:cNvPr id="7" name="Text Placeholder 6">
            <a:extLst>
              <a:ext uri="{FF2B5EF4-FFF2-40B4-BE49-F238E27FC236}">
                <a16:creationId xmlns:a16="http://schemas.microsoft.com/office/drawing/2014/main" id="{3CB2BD5E-1173-4075-B9EA-35CC6702B05C}"/>
              </a:ext>
            </a:extLst>
          </p:cNvPr>
          <p:cNvSpPr>
            <a:spLocks noGrp="1"/>
          </p:cNvSpPr>
          <p:nvPr>
            <p:ph type="body" sz="quarter" idx="3"/>
          </p:nvPr>
        </p:nvSpPr>
        <p:spPr>
          <a:solidFill>
            <a:schemeClr val="bg1">
              <a:lumMod val="95000"/>
            </a:schemeClr>
          </a:solidFill>
        </p:spPr>
        <p:txBody>
          <a:bodyPr anchor="t"/>
          <a:lstStyle/>
          <a:p>
            <a:r>
              <a:rPr lang="en-US" dirty="0"/>
              <a:t>Environment</a:t>
            </a:r>
          </a:p>
        </p:txBody>
      </p:sp>
      <p:sp>
        <p:nvSpPr>
          <p:cNvPr id="8" name="Content Placeholder 7">
            <a:extLst>
              <a:ext uri="{FF2B5EF4-FFF2-40B4-BE49-F238E27FC236}">
                <a16:creationId xmlns:a16="http://schemas.microsoft.com/office/drawing/2014/main" id="{A5A53841-7391-4365-8FA2-AB0DF6DB02C9}"/>
              </a:ext>
            </a:extLst>
          </p:cNvPr>
          <p:cNvSpPr>
            <a:spLocks noGrp="1"/>
          </p:cNvSpPr>
          <p:nvPr>
            <p:ph sz="quarter" idx="4"/>
          </p:nvPr>
        </p:nvSpPr>
        <p:spPr>
          <a:xfrm>
            <a:off x="5990888" y="2967788"/>
            <a:ext cx="4754880" cy="2331322"/>
          </a:xfrm>
          <a:solidFill>
            <a:schemeClr val="bg1">
              <a:lumMod val="95000"/>
            </a:schemeClr>
          </a:solidFill>
        </p:spPr>
        <p:txBody>
          <a:bodyPr>
            <a:normAutofit/>
          </a:bodyPr>
          <a:lstStyle/>
          <a:p>
            <a:r>
              <a:rPr lang="en-US" dirty="0"/>
              <a:t>-</a:t>
            </a:r>
          </a:p>
          <a:p>
            <a:r>
              <a:rPr lang="en-US" dirty="0"/>
              <a:t>Environment accepts the </a:t>
            </a:r>
            <a:r>
              <a:rPr lang="en-US" i="1" dirty="0"/>
              <a:t>action</a:t>
            </a:r>
            <a:r>
              <a:rPr lang="en-US" dirty="0"/>
              <a:t> and transitions to the </a:t>
            </a:r>
            <a:r>
              <a:rPr lang="en-US" i="1" dirty="0"/>
              <a:t>next state</a:t>
            </a:r>
          </a:p>
          <a:p>
            <a:r>
              <a:rPr lang="en-US" dirty="0"/>
              <a:t>Returns the </a:t>
            </a:r>
            <a:r>
              <a:rPr lang="en-US" i="1" dirty="0"/>
              <a:t>next state </a:t>
            </a:r>
            <a:r>
              <a:rPr lang="en-US" dirty="0"/>
              <a:t>and </a:t>
            </a:r>
            <a:r>
              <a:rPr lang="en-US" i="1" dirty="0"/>
              <a:t>reward</a:t>
            </a:r>
            <a:endParaRPr lang="en-US" dirty="0"/>
          </a:p>
        </p:txBody>
      </p:sp>
      <p:cxnSp>
        <p:nvCxnSpPr>
          <p:cNvPr id="10" name="Connector: Elbow 9">
            <a:extLst>
              <a:ext uri="{FF2B5EF4-FFF2-40B4-BE49-F238E27FC236}">
                <a16:creationId xmlns:a16="http://schemas.microsoft.com/office/drawing/2014/main" id="{88AB5698-012D-478B-A21B-5842076326D1}"/>
              </a:ext>
            </a:extLst>
          </p:cNvPr>
          <p:cNvCxnSpPr>
            <a:stCxn id="7" idx="0"/>
            <a:endCxn id="5" idx="0"/>
          </p:cNvCxnSpPr>
          <p:nvPr/>
        </p:nvCxnSpPr>
        <p:spPr>
          <a:xfrm rot="16200000" flipV="1">
            <a:off x="5884948" y="-303744"/>
            <a:ext cx="12700" cy="496676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295EE76-3A1F-4A36-BB78-B85AEE6EEB16}"/>
              </a:ext>
            </a:extLst>
          </p:cNvPr>
          <p:cNvSpPr txBox="1"/>
          <p:nvPr/>
        </p:nvSpPr>
        <p:spPr>
          <a:xfrm>
            <a:off x="5086350" y="1622463"/>
            <a:ext cx="1506994" cy="369332"/>
          </a:xfrm>
          <a:prstGeom prst="rect">
            <a:avLst/>
          </a:prstGeom>
          <a:noFill/>
        </p:spPr>
        <p:txBody>
          <a:bodyPr wrap="square" rtlCol="0">
            <a:spAutoFit/>
          </a:bodyPr>
          <a:lstStyle/>
          <a:p>
            <a:pPr algn="ctr"/>
            <a:r>
              <a:rPr lang="en-US" dirty="0"/>
              <a:t>state, reward</a:t>
            </a:r>
          </a:p>
        </p:txBody>
      </p:sp>
      <p:cxnSp>
        <p:nvCxnSpPr>
          <p:cNvPr id="13" name="Connector: Elbow 12">
            <a:extLst>
              <a:ext uri="{FF2B5EF4-FFF2-40B4-BE49-F238E27FC236}">
                <a16:creationId xmlns:a16="http://schemas.microsoft.com/office/drawing/2014/main" id="{2EBEC3BC-8378-41F9-B216-80731378A37E}"/>
              </a:ext>
            </a:extLst>
          </p:cNvPr>
          <p:cNvCxnSpPr>
            <a:cxnSpLocks/>
            <a:stCxn id="6" idx="2"/>
            <a:endCxn id="8" idx="2"/>
          </p:cNvCxnSpPr>
          <p:nvPr/>
        </p:nvCxnSpPr>
        <p:spPr>
          <a:xfrm rot="16200000" flipH="1">
            <a:off x="5884948" y="2815730"/>
            <a:ext cx="12700" cy="496676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0B3F288-8D16-437F-A9ED-091C0113A2F5}"/>
              </a:ext>
            </a:extLst>
          </p:cNvPr>
          <p:cNvSpPr txBox="1"/>
          <p:nvPr/>
        </p:nvSpPr>
        <p:spPr>
          <a:xfrm>
            <a:off x="5288842" y="5448964"/>
            <a:ext cx="1204912" cy="369332"/>
          </a:xfrm>
          <a:prstGeom prst="rect">
            <a:avLst/>
          </a:prstGeom>
          <a:noFill/>
        </p:spPr>
        <p:txBody>
          <a:bodyPr wrap="square" rtlCol="0">
            <a:spAutoFit/>
          </a:bodyPr>
          <a:lstStyle/>
          <a:p>
            <a:pPr algn="ctr"/>
            <a:r>
              <a:rPr lang="en-US" dirty="0"/>
              <a:t>action</a:t>
            </a:r>
          </a:p>
        </p:txBody>
      </p:sp>
      <p:sp>
        <p:nvSpPr>
          <p:cNvPr id="20" name="Rectangle 19">
            <a:extLst>
              <a:ext uri="{FF2B5EF4-FFF2-40B4-BE49-F238E27FC236}">
                <a16:creationId xmlns:a16="http://schemas.microsoft.com/office/drawing/2014/main" id="{E6AC0B82-E6D8-4760-BF39-A50688E1160E}"/>
              </a:ext>
            </a:extLst>
          </p:cNvPr>
          <p:cNvSpPr/>
          <p:nvPr/>
        </p:nvSpPr>
        <p:spPr>
          <a:xfrm>
            <a:off x="1062228" y="2660011"/>
            <a:ext cx="2215415" cy="307777"/>
          </a:xfrm>
          <a:prstGeom prst="rect">
            <a:avLst/>
          </a:prstGeom>
        </p:spPr>
        <p:txBody>
          <a:bodyPr wrap="none">
            <a:spAutoFit/>
          </a:bodyPr>
          <a:lstStyle/>
          <a:p>
            <a:r>
              <a:rPr lang="en-US" sz="1400" dirty="0"/>
              <a:t>Interacts with an </a:t>
            </a:r>
            <a:r>
              <a:rPr lang="en-US" sz="1400" i="1" dirty="0"/>
              <a:t>environment</a:t>
            </a:r>
          </a:p>
        </p:txBody>
      </p:sp>
      <p:sp>
        <p:nvSpPr>
          <p:cNvPr id="21" name="Rectangle 20">
            <a:extLst>
              <a:ext uri="{FF2B5EF4-FFF2-40B4-BE49-F238E27FC236}">
                <a16:creationId xmlns:a16="http://schemas.microsoft.com/office/drawing/2014/main" id="{C3FA7F70-388A-4532-832C-DFAC099C847D}"/>
              </a:ext>
            </a:extLst>
          </p:cNvPr>
          <p:cNvSpPr/>
          <p:nvPr/>
        </p:nvSpPr>
        <p:spPr>
          <a:xfrm>
            <a:off x="6043274" y="2694819"/>
            <a:ext cx="2445413" cy="307777"/>
          </a:xfrm>
          <a:prstGeom prst="rect">
            <a:avLst/>
          </a:prstGeom>
        </p:spPr>
        <p:txBody>
          <a:bodyPr wrap="none">
            <a:spAutoFit/>
          </a:bodyPr>
          <a:lstStyle/>
          <a:p>
            <a:r>
              <a:rPr lang="en-US" sz="1400" dirty="0"/>
              <a:t>Produces the </a:t>
            </a:r>
            <a:r>
              <a:rPr lang="en-US" sz="1400" i="1" dirty="0"/>
              <a:t>state</a:t>
            </a:r>
            <a:r>
              <a:rPr lang="en-US" sz="1400" dirty="0"/>
              <a:t> of the system</a:t>
            </a:r>
          </a:p>
        </p:txBody>
      </p:sp>
      <p:cxnSp>
        <p:nvCxnSpPr>
          <p:cNvPr id="23" name="Straight Connector 22">
            <a:extLst>
              <a:ext uri="{FF2B5EF4-FFF2-40B4-BE49-F238E27FC236}">
                <a16:creationId xmlns:a16="http://schemas.microsoft.com/office/drawing/2014/main" id="{1DF0757A-28DD-484D-B33A-6623E1440425}"/>
              </a:ext>
            </a:extLst>
          </p:cNvPr>
          <p:cNvCxnSpPr/>
          <p:nvPr/>
        </p:nvCxnSpPr>
        <p:spPr>
          <a:xfrm>
            <a:off x="1109663" y="3360515"/>
            <a:ext cx="95488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E6C06D1-776F-467E-8909-B7844DFA8673}"/>
              </a:ext>
            </a:extLst>
          </p:cNvPr>
          <p:cNvCxnSpPr/>
          <p:nvPr/>
        </p:nvCxnSpPr>
        <p:spPr>
          <a:xfrm>
            <a:off x="1116892" y="4170140"/>
            <a:ext cx="95488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065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AEE75-FD74-48EF-8F32-9B90CC4E45C2}"/>
              </a:ext>
            </a:extLst>
          </p:cNvPr>
          <p:cNvSpPr>
            <a:spLocks noGrp="1"/>
          </p:cNvSpPr>
          <p:nvPr>
            <p:ph type="title"/>
          </p:nvPr>
        </p:nvSpPr>
        <p:spPr/>
        <p:txBody>
          <a:bodyPr/>
          <a:lstStyle/>
          <a:p>
            <a:r>
              <a:rPr lang="en-US" dirty="0"/>
              <a:t>How do RL Agents Learn?</a:t>
            </a:r>
          </a:p>
        </p:txBody>
      </p:sp>
      <p:sp>
        <p:nvSpPr>
          <p:cNvPr id="3" name="Content Placeholder 2">
            <a:extLst>
              <a:ext uri="{FF2B5EF4-FFF2-40B4-BE49-F238E27FC236}">
                <a16:creationId xmlns:a16="http://schemas.microsoft.com/office/drawing/2014/main" id="{442379BD-DBD2-4301-BAAE-8168FB973623}"/>
              </a:ext>
            </a:extLst>
          </p:cNvPr>
          <p:cNvSpPr>
            <a:spLocks noGrp="1"/>
          </p:cNvSpPr>
          <p:nvPr>
            <p:ph idx="1"/>
          </p:nvPr>
        </p:nvSpPr>
        <p:spPr/>
        <p:txBody>
          <a:bodyPr>
            <a:normAutofit/>
          </a:bodyPr>
          <a:lstStyle/>
          <a:p>
            <a:r>
              <a:rPr lang="en-US" dirty="0"/>
              <a:t>The agent </a:t>
            </a:r>
            <a:r>
              <a:rPr lang="en-US" i="1" dirty="0">
                <a:solidFill>
                  <a:schemeClr val="tx2"/>
                </a:solidFill>
              </a:rPr>
              <a:t>learns</a:t>
            </a:r>
            <a:r>
              <a:rPr lang="en-US" dirty="0"/>
              <a:t> to pick good actions by interacting with the environment in a process of trial and error</a:t>
            </a:r>
          </a:p>
          <a:p>
            <a:r>
              <a:rPr lang="en-US" dirty="0"/>
              <a:t>The agent uses the reward signals it receives to </a:t>
            </a:r>
            <a:r>
              <a:rPr lang="en-US" i="1" dirty="0">
                <a:solidFill>
                  <a:schemeClr val="tx2"/>
                </a:solidFill>
              </a:rPr>
              <a:t>reinforce</a:t>
            </a:r>
            <a:r>
              <a:rPr lang="en-US" dirty="0"/>
              <a:t> good actions</a:t>
            </a:r>
          </a:p>
          <a:p>
            <a:endParaRPr lang="en-US" dirty="0"/>
          </a:p>
          <a:p>
            <a:pPr marL="0" indent="0">
              <a:buNone/>
            </a:pPr>
            <a:r>
              <a:rPr lang="en-US" dirty="0"/>
              <a:t>What are these signals?</a:t>
            </a:r>
          </a:p>
          <a:p>
            <a:r>
              <a:rPr lang="en-US" dirty="0"/>
              <a:t>The signals exchanged are (state, action, reward) often written as (s, a, r)</a:t>
            </a:r>
          </a:p>
          <a:p>
            <a:r>
              <a:rPr lang="en-US" dirty="0"/>
              <a:t>Each (s, a, r) tuple for a </a:t>
            </a:r>
            <a:r>
              <a:rPr lang="en-US" i="1" dirty="0"/>
              <a:t>single time step </a:t>
            </a:r>
            <a:r>
              <a:rPr lang="en-US" dirty="0"/>
              <a:t>is called an </a:t>
            </a:r>
            <a:r>
              <a:rPr lang="en-US" i="1" dirty="0">
                <a:solidFill>
                  <a:schemeClr val="tx2"/>
                </a:solidFill>
              </a:rPr>
              <a:t>experience</a:t>
            </a:r>
          </a:p>
          <a:p>
            <a:r>
              <a:rPr lang="en-US" dirty="0"/>
              <a:t>The time horizon from start to finish is called an </a:t>
            </a:r>
            <a:r>
              <a:rPr lang="en-US" i="1" dirty="0">
                <a:solidFill>
                  <a:schemeClr val="tx2"/>
                </a:solidFill>
              </a:rPr>
              <a:t>episode</a:t>
            </a:r>
          </a:p>
          <a:p>
            <a:r>
              <a:rPr lang="en-US" dirty="0"/>
              <a:t>The sequence of experiences within an episode is called a </a:t>
            </a:r>
            <a:r>
              <a:rPr lang="en-US" i="1" dirty="0">
                <a:solidFill>
                  <a:schemeClr val="tx2"/>
                </a:solidFill>
              </a:rPr>
              <a:t>trajectory</a:t>
            </a:r>
          </a:p>
          <a:p>
            <a:r>
              <a:rPr lang="en-US" dirty="0"/>
              <a:t>An agent typically needs many episodes to learn a good policy</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20657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3E61-BD27-46A6-B025-59C1FE10DF70}"/>
              </a:ext>
            </a:extLst>
          </p:cNvPr>
          <p:cNvSpPr>
            <a:spLocks noGrp="1"/>
          </p:cNvSpPr>
          <p:nvPr>
            <p:ph type="title"/>
          </p:nvPr>
        </p:nvSpPr>
        <p:spPr/>
        <p:txBody>
          <a:bodyPr/>
          <a:lstStyle/>
          <a:p>
            <a:r>
              <a:rPr lang="en-US" dirty="0"/>
              <a:t>What can an Agent Learn?</a:t>
            </a:r>
          </a:p>
        </p:txBody>
      </p:sp>
      <p:sp>
        <p:nvSpPr>
          <p:cNvPr id="3" name="Content Placeholder 2">
            <a:extLst>
              <a:ext uri="{FF2B5EF4-FFF2-40B4-BE49-F238E27FC236}">
                <a16:creationId xmlns:a16="http://schemas.microsoft.com/office/drawing/2014/main" id="{8062D0B0-C50C-4D5E-BA48-067FBE871FE1}"/>
              </a:ext>
            </a:extLst>
          </p:cNvPr>
          <p:cNvSpPr>
            <a:spLocks noGrp="1"/>
          </p:cNvSpPr>
          <p:nvPr>
            <p:ph idx="1"/>
          </p:nvPr>
        </p:nvSpPr>
        <p:spPr/>
        <p:txBody>
          <a:bodyPr/>
          <a:lstStyle/>
          <a:p>
            <a:r>
              <a:rPr lang="en-US" dirty="0"/>
              <a:t>An agent can learn one of these primary functions:</a:t>
            </a:r>
          </a:p>
          <a:p>
            <a:endParaRPr lang="en-US" dirty="0"/>
          </a:p>
          <a:p>
            <a:pPr>
              <a:buFont typeface="Wingdings" panose="05000000000000000000" pitchFamily="2" charset="2"/>
              <a:buChar char="Ø"/>
            </a:pPr>
            <a:r>
              <a:rPr lang="en-US" dirty="0"/>
              <a:t>A policy</a:t>
            </a:r>
          </a:p>
          <a:p>
            <a:pPr>
              <a:buFont typeface="Wingdings" panose="05000000000000000000" pitchFamily="2" charset="2"/>
              <a:buChar char="Ø"/>
            </a:pPr>
            <a:r>
              <a:rPr lang="en-US" dirty="0"/>
              <a:t>A value function</a:t>
            </a:r>
          </a:p>
          <a:p>
            <a:pPr>
              <a:buFont typeface="Wingdings" panose="05000000000000000000" pitchFamily="2" charset="2"/>
              <a:buChar char="Ø"/>
            </a:pPr>
            <a:r>
              <a:rPr lang="en-US" dirty="0"/>
              <a:t>A model of the environment</a:t>
            </a:r>
          </a:p>
          <a:p>
            <a:pPr>
              <a:buFont typeface="Wingdings" panose="05000000000000000000" pitchFamily="2" charset="2"/>
              <a:buChar char="Ø"/>
            </a:pPr>
            <a:endParaRPr lang="en-US" dirty="0"/>
          </a:p>
          <a:p>
            <a:pPr>
              <a:buFont typeface="Wingdings" panose="05000000000000000000" pitchFamily="2" charset="2"/>
              <a:buChar char="Ø"/>
            </a:pPr>
            <a:r>
              <a:rPr lang="en-US" dirty="0"/>
              <a:t>It can also learn </a:t>
            </a:r>
            <a:r>
              <a:rPr lang="en-US" b="1" dirty="0"/>
              <a:t>both</a:t>
            </a:r>
            <a:r>
              <a:rPr lang="en-US" dirty="0"/>
              <a:t> a policy and a value function</a:t>
            </a:r>
          </a:p>
        </p:txBody>
      </p:sp>
    </p:spTree>
    <p:extLst>
      <p:ext uri="{BB962C8B-B14F-4D97-AF65-F5344CB8AC3E}">
        <p14:creationId xmlns:p14="http://schemas.microsoft.com/office/powerpoint/2010/main" val="3295151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FEA5B-BD88-44ED-971A-C1B32379408E}"/>
              </a:ext>
            </a:extLst>
          </p:cNvPr>
          <p:cNvSpPr>
            <a:spLocks noGrp="1"/>
          </p:cNvSpPr>
          <p:nvPr>
            <p:ph type="title"/>
          </p:nvPr>
        </p:nvSpPr>
        <p:spPr/>
        <p:txBody>
          <a:bodyPr/>
          <a:lstStyle/>
          <a:p>
            <a:r>
              <a:rPr lang="en-US" dirty="0"/>
              <a:t>What is a Policy?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E5257F-875D-47C4-AA2D-6F03E3561B66}"/>
                  </a:ext>
                </a:extLst>
              </p:cNvPr>
              <p:cNvSpPr>
                <a:spLocks noGrp="1"/>
              </p:cNvSpPr>
              <p:nvPr>
                <p:ph idx="1"/>
              </p:nvPr>
            </p:nvSpPr>
            <p:spPr/>
            <p:txBody>
              <a:bodyPr>
                <a:normAutofit lnSpcReduction="10000"/>
              </a:bodyPr>
              <a:lstStyle/>
              <a:p>
                <a:r>
                  <a:rPr lang="en-US" dirty="0"/>
                  <a:t>The sum of the rewards an agent receives is called the </a:t>
                </a:r>
                <a:r>
                  <a:rPr lang="en-US" i="1" dirty="0">
                    <a:solidFill>
                      <a:schemeClr val="tx2"/>
                    </a:solidFill>
                  </a:rPr>
                  <a:t>objective</a:t>
                </a:r>
              </a:p>
              <a:p>
                <a:r>
                  <a:rPr lang="en-US" dirty="0"/>
                  <a:t>The agent’s goal is to maximize the objective</a:t>
                </a:r>
              </a:p>
              <a:p>
                <a:r>
                  <a:rPr lang="en-US" dirty="0"/>
                  <a:t>It does this by selecting good actions</a:t>
                </a:r>
              </a:p>
              <a:p>
                <a:r>
                  <a:rPr lang="en-US" dirty="0"/>
                  <a:t>The function that an agent uses to decide on an action is called a </a:t>
                </a:r>
                <a:r>
                  <a:rPr lang="en-US" i="1" dirty="0">
                    <a:solidFill>
                      <a:schemeClr val="tx2"/>
                    </a:solidFill>
                  </a:rPr>
                  <a:t>policy</a:t>
                </a:r>
                <a:endParaRPr lang="en-US" dirty="0"/>
              </a:p>
              <a:p>
                <a:r>
                  <a:rPr lang="en-US" dirty="0"/>
                  <a:t>The policy is the core item that the agent learns, though not always directly</a:t>
                </a:r>
              </a:p>
              <a:p>
                <a:endParaRPr lang="en-US" dirty="0"/>
              </a:p>
              <a:p>
                <a:r>
                  <a:rPr lang="en-US" dirty="0"/>
                  <a:t>A policy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maps a state s to an action a:</a:t>
                </a:r>
              </a:p>
              <a:p>
                <a14:m>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en-US" i="1" smtClean="0">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𝑜</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0</m:t>
                        </m:r>
                      </m:sub>
                    </m:sSub>
                  </m:oMath>
                </a14:m>
                <a:endParaRPr lang="en-US" dirty="0"/>
              </a:p>
              <a:p>
                <a:endParaRPr lang="en-US" dirty="0"/>
              </a:p>
              <a:p>
                <a:r>
                  <a:rPr lang="en-US" dirty="0"/>
                  <a:t>A policy can be stochastic (random) such that it may probabilistically output different actions for the same state. </a:t>
                </a:r>
              </a:p>
              <a:p>
                <a:endParaRPr lang="en-US" dirty="0"/>
              </a:p>
              <a:p>
                <a:r>
                  <a:rPr lang="en-US" dirty="0"/>
                  <a:t>In this case it is expressed as an action sampled (indicated by ~) from a policy:</a:t>
                </a:r>
              </a:p>
              <a:p>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7E5257F-875D-47C4-AA2D-6F03E3561B66}"/>
                  </a:ext>
                </a:extLst>
              </p:cNvPr>
              <p:cNvSpPr>
                <a:spLocks noGrp="1" noRot="1" noChangeAspect="1" noMove="1" noResize="1" noEditPoints="1" noAdjustHandles="1" noChangeArrowheads="1" noChangeShapeType="1" noTextEdit="1"/>
              </p:cNvSpPr>
              <p:nvPr>
                <p:ph idx="1"/>
              </p:nvPr>
            </p:nvSpPr>
            <p:spPr>
              <a:blipFill>
                <a:blip r:embed="rId2"/>
                <a:stretch>
                  <a:fillRect l="-56" b="-148"/>
                </a:stretch>
              </a:blipFill>
            </p:spPr>
            <p:txBody>
              <a:bodyPr/>
              <a:lstStyle/>
              <a:p>
                <a:r>
                  <a:rPr lang="en-US">
                    <a:noFill/>
                  </a:rPr>
                  <a:t> </a:t>
                </a:r>
              </a:p>
            </p:txBody>
          </p:sp>
        </mc:Fallback>
      </mc:AlternateContent>
    </p:spTree>
    <p:extLst>
      <p:ext uri="{BB962C8B-B14F-4D97-AF65-F5344CB8AC3E}">
        <p14:creationId xmlns:p14="http://schemas.microsoft.com/office/powerpoint/2010/main" val="3445552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943AE42-4EEA-0604-2FC4-EED4A004BE91}"/>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87C3BADE-5FA9-A13A-78DC-316ACF0BDFD4}"/>
              </a:ext>
            </a:extLst>
          </p:cNvPr>
          <p:cNvSpPr>
            <a:spLocks noGrp="1"/>
          </p:cNvSpPr>
          <p:nvPr>
            <p:ph type="sldNum" sz="quarter" idx="4"/>
          </p:nvPr>
        </p:nvSpPr>
        <p:spPr/>
        <p:txBody>
          <a:bodyPr/>
          <a:lstStyle/>
          <a:p>
            <a:fld id="{00F9DAA1-1DF7-43E0-8E29-0CE1148553C7}" type="slidenum">
              <a:rPr lang="en-US" smtClean="0"/>
              <a:pPr/>
              <a:t>3</a:t>
            </a:fld>
            <a:endParaRPr lang="en-US" dirty="0"/>
          </a:p>
        </p:txBody>
      </p:sp>
      <p:graphicFrame>
        <p:nvGraphicFramePr>
          <p:cNvPr id="10" name="Table 10">
            <a:extLst>
              <a:ext uri="{FF2B5EF4-FFF2-40B4-BE49-F238E27FC236}">
                <a16:creationId xmlns:a16="http://schemas.microsoft.com/office/drawing/2014/main" id="{BEFF1F43-F0BE-481D-2167-F376C52E85E8}"/>
              </a:ext>
            </a:extLst>
          </p:cNvPr>
          <p:cNvGraphicFramePr>
            <a:graphicFrameLocks noGrp="1"/>
          </p:cNvGraphicFramePr>
          <p:nvPr>
            <p:ph type="tbl" sz="quarter" idx="20"/>
            <p:extLst>
              <p:ext uri="{D42A27DB-BD31-4B8C-83A1-F6EECF244321}">
                <p14:modId xmlns:p14="http://schemas.microsoft.com/office/powerpoint/2010/main" val="2908537029"/>
              </p:ext>
            </p:extLst>
          </p:nvPr>
        </p:nvGraphicFramePr>
        <p:xfrm>
          <a:off x="647700" y="1190561"/>
          <a:ext cx="10896600" cy="4644412"/>
        </p:xfrm>
        <a:graphic>
          <a:graphicData uri="http://schemas.openxmlformats.org/drawingml/2006/table">
            <a:tbl>
              <a:tblPr firstRow="1" bandRow="1">
                <a:tableStyleId>{5C22544A-7EE6-4342-B048-85BDC9FD1C3A}</a:tableStyleId>
              </a:tblPr>
              <a:tblGrid>
                <a:gridCol w="1027677">
                  <a:extLst>
                    <a:ext uri="{9D8B030D-6E8A-4147-A177-3AD203B41FA5}">
                      <a16:colId xmlns:a16="http://schemas.microsoft.com/office/drawing/2014/main" val="1593124180"/>
                    </a:ext>
                  </a:extLst>
                </a:gridCol>
                <a:gridCol w="908263">
                  <a:extLst>
                    <a:ext uri="{9D8B030D-6E8A-4147-A177-3AD203B41FA5}">
                      <a16:colId xmlns:a16="http://schemas.microsoft.com/office/drawing/2014/main" val="1075069356"/>
                    </a:ext>
                  </a:extLst>
                </a:gridCol>
                <a:gridCol w="871442">
                  <a:extLst>
                    <a:ext uri="{9D8B030D-6E8A-4147-A177-3AD203B41FA5}">
                      <a16:colId xmlns:a16="http://schemas.microsoft.com/office/drawing/2014/main" val="3794835057"/>
                    </a:ext>
                  </a:extLst>
                </a:gridCol>
                <a:gridCol w="8089218">
                  <a:extLst>
                    <a:ext uri="{9D8B030D-6E8A-4147-A177-3AD203B41FA5}">
                      <a16:colId xmlns:a16="http://schemas.microsoft.com/office/drawing/2014/main" val="288198890"/>
                    </a:ext>
                  </a:extLst>
                </a:gridCol>
              </a:tblGrid>
              <a:tr h="305618">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41871757"/>
                  </a:ext>
                </a:extLst>
              </a:tr>
              <a:tr h="305618">
                <a:tc>
                  <a:txBody>
                    <a:bodyPr/>
                    <a:lstStyle/>
                    <a:p>
                      <a:pPr algn="ctr" fontAlgn="b"/>
                      <a:r>
                        <a:rPr lang="en-US" sz="1100" b="0" i="0" u="none" strike="noStrike" dirty="0">
                          <a:solidFill>
                            <a:srgbClr val="000000"/>
                          </a:solidFill>
                          <a:effectLst/>
                          <a:latin typeface="Calibri" panose="020F0502020204030204" pitchFamily="34" charset="0"/>
                        </a:rPr>
                        <a:t>8:00 AM</a:t>
                      </a: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8:15 AM</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Presentation</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Intro to Advanced Computing</a:t>
                      </a:r>
                    </a:p>
                  </a:txBody>
                  <a:tcPr marL="6350" marR="6350" marT="6350" marB="0" anchor="b"/>
                </a:tc>
                <a:extLst>
                  <a:ext uri="{0D108BD9-81ED-4DB2-BD59-A6C34878D82A}">
                    <a16:rowId xmlns:a16="http://schemas.microsoft.com/office/drawing/2014/main" val="250683411"/>
                  </a:ext>
                </a:extLst>
              </a:tr>
              <a:tr h="305618">
                <a:tc>
                  <a:txBody>
                    <a:bodyPr/>
                    <a:lstStyle/>
                    <a:p>
                      <a:pPr algn="ctr" fontAlgn="b"/>
                      <a:r>
                        <a:rPr lang="en-US" sz="1100" b="0" i="0" u="none" strike="noStrike" dirty="0">
                          <a:solidFill>
                            <a:srgbClr val="000000"/>
                          </a:solidFill>
                          <a:effectLst/>
                          <a:latin typeface="Calibri" panose="020F0502020204030204" pitchFamily="34" charset="0"/>
                        </a:rPr>
                        <a:t>8:15 AM</a:t>
                      </a: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8:45 AM</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Presentation</a:t>
                      </a:r>
                    </a:p>
                  </a:txBody>
                  <a:tcPr marL="6350" marR="6350" marT="6350" marB="0" anchor="b"/>
                </a:tc>
                <a:tc>
                  <a:txBody>
                    <a:bodyPr/>
                    <a:lstStyle/>
                    <a:p>
                      <a:pPr algn="l" fontAlgn="b"/>
                      <a:r>
                        <a:rPr lang="en-US" sz="1100" b="1" i="0" u="none" strike="noStrike" dirty="0">
                          <a:solidFill>
                            <a:srgbClr val="000000"/>
                          </a:solidFill>
                          <a:effectLst/>
                          <a:latin typeface="Calibri" panose="020F0502020204030204" pitchFamily="34" charset="0"/>
                        </a:rPr>
                        <a:t>Foundational language models</a:t>
                      </a:r>
                    </a:p>
                  </a:txBody>
                  <a:tcPr marL="6350" marR="6350" marT="6350" marB="0" anchor="b"/>
                </a:tc>
                <a:extLst>
                  <a:ext uri="{0D108BD9-81ED-4DB2-BD59-A6C34878D82A}">
                    <a16:rowId xmlns:a16="http://schemas.microsoft.com/office/drawing/2014/main" val="3285059399"/>
                  </a:ext>
                </a:extLst>
              </a:tr>
              <a:tr h="305618">
                <a:tc>
                  <a:txBody>
                    <a:bodyPr/>
                    <a:lstStyle/>
                    <a:p>
                      <a:pPr algn="ctr" fontAlgn="b"/>
                      <a:r>
                        <a:rPr lang="en-US" sz="1100" b="0" i="0" u="none" strike="noStrike" dirty="0">
                          <a:solidFill>
                            <a:srgbClr val="000000"/>
                          </a:solidFill>
                          <a:effectLst/>
                          <a:latin typeface="Calibri" panose="020F0502020204030204" pitchFamily="34" charset="0"/>
                        </a:rPr>
                        <a:t>8:45 AM</a:t>
                      </a: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9:00 AM</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Break</a:t>
                      </a:r>
                    </a:p>
                  </a:txBody>
                  <a:tcPr marL="6350" marR="6350" marT="6350" marB="0" anchor="b"/>
                </a:tc>
                <a:tc>
                  <a:txBody>
                    <a:bodyPr/>
                    <a:lstStyle/>
                    <a:p>
                      <a:pPr algn="l" fontAlgn="b"/>
                      <a:endParaRPr lang="en-US"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63500463"/>
                  </a:ext>
                </a:extLst>
              </a:tr>
              <a:tr h="305618">
                <a:tc>
                  <a:txBody>
                    <a:bodyPr/>
                    <a:lstStyle/>
                    <a:p>
                      <a:pPr algn="ctr" fontAlgn="b"/>
                      <a:r>
                        <a:rPr lang="en-US" sz="1100" b="0" i="0" u="none" strike="noStrike" dirty="0">
                          <a:solidFill>
                            <a:srgbClr val="000000"/>
                          </a:solidFill>
                          <a:effectLst/>
                          <a:latin typeface="Calibri" panose="020F0502020204030204" pitchFamily="34" charset="0"/>
                        </a:rPr>
                        <a:t>9:00 AM</a:t>
                      </a: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9:45 AM</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Lab 1</a:t>
                      </a:r>
                    </a:p>
                  </a:txBody>
                  <a:tcPr marL="6350" marR="6350" marT="6350" marB="0" anchor="b"/>
                </a:tc>
                <a:tc>
                  <a:txBody>
                    <a:bodyPr/>
                    <a:lstStyle/>
                    <a:p>
                      <a:pPr algn="l" fontAlgn="b"/>
                      <a:r>
                        <a:rPr lang="en-US" sz="1100" b="1" i="0" u="none" strike="noStrike" dirty="0">
                          <a:solidFill>
                            <a:srgbClr val="000000"/>
                          </a:solidFill>
                          <a:effectLst/>
                          <a:latin typeface="Calibri" panose="020F0502020204030204" pitchFamily="34" charset="0"/>
                        </a:rPr>
                        <a:t>Azure </a:t>
                      </a:r>
                      <a:r>
                        <a:rPr lang="en-US" sz="1100" b="1" i="0" u="none" strike="noStrike" dirty="0" err="1">
                          <a:solidFill>
                            <a:srgbClr val="000000"/>
                          </a:solidFill>
                          <a:effectLst/>
                          <a:latin typeface="Calibri" panose="020F0502020204030204" pitchFamily="34" charset="0"/>
                        </a:rPr>
                        <a:t>OpenAI</a:t>
                      </a:r>
                      <a:r>
                        <a:rPr lang="en-US" sz="1100" b="1" i="0" u="none" strike="noStrike" dirty="0">
                          <a:solidFill>
                            <a:srgbClr val="000000"/>
                          </a:solidFill>
                          <a:effectLst/>
                          <a:latin typeface="Calibri" panose="020F0502020204030204" pitchFamily="34" charset="0"/>
                        </a:rPr>
                        <a:t> Services</a:t>
                      </a:r>
                    </a:p>
                  </a:txBody>
                  <a:tcPr marL="6350" marR="6350" marT="6350" marB="0" anchor="b"/>
                </a:tc>
                <a:extLst>
                  <a:ext uri="{0D108BD9-81ED-4DB2-BD59-A6C34878D82A}">
                    <a16:rowId xmlns:a16="http://schemas.microsoft.com/office/drawing/2014/main" val="1653570"/>
                  </a:ext>
                </a:extLst>
              </a:tr>
              <a:tr h="305618">
                <a:tc>
                  <a:txBody>
                    <a:bodyPr/>
                    <a:lstStyle/>
                    <a:p>
                      <a:pPr algn="ctr" fontAlgn="b"/>
                      <a:r>
                        <a:rPr lang="en-US" sz="1100" b="0" i="0" u="none" strike="noStrike" dirty="0">
                          <a:solidFill>
                            <a:srgbClr val="000000"/>
                          </a:solidFill>
                          <a:effectLst/>
                          <a:latin typeface="Calibri" panose="020F0502020204030204" pitchFamily="34" charset="0"/>
                        </a:rPr>
                        <a:t>9:45 AM</a:t>
                      </a: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10:30 AM</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Presentation</a:t>
                      </a:r>
                    </a:p>
                  </a:txBody>
                  <a:tcPr marL="6350" marR="6350" marT="6350" marB="0" anchor="b"/>
                </a:tc>
                <a:tc>
                  <a:txBody>
                    <a:bodyPr/>
                    <a:lstStyle/>
                    <a:p>
                      <a:pPr algn="l" fontAlgn="b"/>
                      <a:r>
                        <a:rPr lang="en-US" sz="1100" b="1" i="0" u="none" strike="noStrike" dirty="0">
                          <a:solidFill>
                            <a:srgbClr val="000000"/>
                          </a:solidFill>
                          <a:effectLst/>
                          <a:latin typeface="Calibri" panose="020F0502020204030204" pitchFamily="34" charset="0"/>
                        </a:rPr>
                        <a:t>Reinforcement Learning</a:t>
                      </a:r>
                    </a:p>
                  </a:txBody>
                  <a:tcPr marL="6350" marR="6350" marT="6350" marB="0" anchor="b"/>
                </a:tc>
                <a:extLst>
                  <a:ext uri="{0D108BD9-81ED-4DB2-BD59-A6C34878D82A}">
                    <a16:rowId xmlns:a16="http://schemas.microsoft.com/office/drawing/2014/main" val="1004750655"/>
                  </a:ext>
                </a:extLst>
              </a:tr>
              <a:tr h="305618">
                <a:tc>
                  <a:txBody>
                    <a:bodyPr/>
                    <a:lstStyle/>
                    <a:p>
                      <a:pPr algn="ctr" fontAlgn="b"/>
                      <a:r>
                        <a:rPr lang="en-US" sz="1100" b="0" i="0" u="none" strike="noStrike" dirty="0">
                          <a:solidFill>
                            <a:srgbClr val="000000"/>
                          </a:solidFill>
                          <a:effectLst/>
                          <a:latin typeface="Calibri" panose="020F0502020204030204" pitchFamily="34" charset="0"/>
                        </a:rPr>
                        <a:t>10:30 AM</a:t>
                      </a:r>
                    </a:p>
                  </a:txBody>
                  <a:tcPr marL="6350" marR="6350" marT="6350" marB="0" anchor="b"/>
                </a:tc>
                <a:tc>
                  <a:txBody>
                    <a:bodyPr/>
                    <a:lstStyle/>
                    <a:p>
                      <a:pPr algn="ctr" fontAlgn="b"/>
                      <a:r>
                        <a:rPr lang="en-US" sz="1100" b="0" i="0" u="none" strike="noStrike">
                          <a:solidFill>
                            <a:srgbClr val="000000"/>
                          </a:solidFill>
                          <a:effectLst/>
                          <a:latin typeface="Calibri" panose="020F0502020204030204" pitchFamily="34" charset="0"/>
                        </a:rPr>
                        <a:t>10:45 AM</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Break</a:t>
                      </a:r>
                    </a:p>
                  </a:txBody>
                  <a:tcPr marL="6350" marR="6350" marT="6350" marB="0" anchor="b"/>
                </a:tc>
                <a:tc>
                  <a:txBody>
                    <a:bodyPr/>
                    <a:lstStyle/>
                    <a:p>
                      <a:pPr algn="l" fontAlgn="b"/>
                      <a:r>
                        <a:rPr lang="en-US" sz="1100" b="1" i="0" u="none" strike="noStrike" dirty="0">
                          <a:solidFill>
                            <a:srgbClr val="000000"/>
                          </a:solidFill>
                          <a:effectLst/>
                          <a:latin typeface="Calibri" panose="020F0502020204030204" pitchFamily="34" charset="0"/>
                        </a:rPr>
                        <a:t> </a:t>
                      </a:r>
                    </a:p>
                  </a:txBody>
                  <a:tcPr marL="6350" marR="6350" marT="6350" marB="0" anchor="b"/>
                </a:tc>
                <a:extLst>
                  <a:ext uri="{0D108BD9-81ED-4DB2-BD59-A6C34878D82A}">
                    <a16:rowId xmlns:a16="http://schemas.microsoft.com/office/drawing/2014/main" val="2920443526"/>
                  </a:ext>
                </a:extLst>
              </a:tr>
              <a:tr h="305618">
                <a:tc>
                  <a:txBody>
                    <a:bodyPr/>
                    <a:lstStyle/>
                    <a:p>
                      <a:pPr algn="ctr" fontAlgn="b"/>
                      <a:r>
                        <a:rPr lang="en-US" sz="1100" b="0" i="0" u="none" strike="noStrike" dirty="0">
                          <a:solidFill>
                            <a:srgbClr val="000000"/>
                          </a:solidFill>
                          <a:effectLst/>
                          <a:latin typeface="Calibri" panose="020F0502020204030204" pitchFamily="34" charset="0"/>
                        </a:rPr>
                        <a:t>10:45 AM</a:t>
                      </a: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11:30 AM</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Lab 2</a:t>
                      </a:r>
                    </a:p>
                  </a:txBody>
                  <a:tcPr marL="6350" marR="6350" marT="6350" marB="0" anchor="b"/>
                </a:tc>
                <a:tc>
                  <a:txBody>
                    <a:bodyPr/>
                    <a:lstStyle/>
                    <a:p>
                      <a:pPr algn="l" fontAlgn="b"/>
                      <a:r>
                        <a:rPr lang="en-US" sz="1100" b="1" i="0" u="none" strike="noStrike" dirty="0">
                          <a:solidFill>
                            <a:srgbClr val="000000"/>
                          </a:solidFill>
                          <a:effectLst/>
                          <a:latin typeface="Calibri" panose="020F0502020204030204" pitchFamily="34" charset="0"/>
                        </a:rPr>
                        <a:t>Reinforcement Learning</a:t>
                      </a:r>
                    </a:p>
                  </a:txBody>
                  <a:tcPr marL="6350" marR="6350" marT="6350" marB="0" anchor="b"/>
                </a:tc>
                <a:extLst>
                  <a:ext uri="{0D108BD9-81ED-4DB2-BD59-A6C34878D82A}">
                    <a16:rowId xmlns:a16="http://schemas.microsoft.com/office/drawing/2014/main" val="24585778"/>
                  </a:ext>
                </a:extLst>
              </a:tr>
              <a:tr h="305618">
                <a:tc>
                  <a:txBody>
                    <a:bodyPr/>
                    <a:lstStyle/>
                    <a:p>
                      <a:pPr algn="ctr" fontAlgn="b"/>
                      <a:r>
                        <a:rPr lang="en-US" sz="1100" b="0" i="0" u="none" strike="noStrike">
                          <a:solidFill>
                            <a:srgbClr val="000000"/>
                          </a:solidFill>
                          <a:effectLst/>
                          <a:latin typeface="Calibri" panose="020F0502020204030204" pitchFamily="34" charset="0"/>
                        </a:rPr>
                        <a:t>11:30 AM</a:t>
                      </a:r>
                    </a:p>
                  </a:txBody>
                  <a:tcPr marL="6350" marR="6350" marT="6350" marB="0" anchor="b"/>
                </a:tc>
                <a:tc>
                  <a:txBody>
                    <a:bodyPr/>
                    <a:lstStyle/>
                    <a:p>
                      <a:pPr algn="ctr" fontAlgn="b"/>
                      <a:r>
                        <a:rPr lang="en-US" sz="1100" b="0" i="0" u="none" strike="noStrike">
                          <a:solidFill>
                            <a:srgbClr val="000000"/>
                          </a:solidFill>
                          <a:effectLst/>
                          <a:latin typeface="Calibri" panose="020F0502020204030204" pitchFamily="34" charset="0"/>
                        </a:rPr>
                        <a:t>11:45 AM</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Presentation</a:t>
                      </a:r>
                    </a:p>
                  </a:txBody>
                  <a:tcPr marL="6350" marR="6350" marT="6350" marB="0" anchor="b"/>
                </a:tc>
                <a:tc>
                  <a:txBody>
                    <a:bodyPr/>
                    <a:lstStyle/>
                    <a:p>
                      <a:pPr algn="l" fontAlgn="b"/>
                      <a:r>
                        <a:rPr lang="en-US" sz="1100" b="1" i="0" u="none" strike="noStrike" dirty="0">
                          <a:solidFill>
                            <a:srgbClr val="000000"/>
                          </a:solidFill>
                          <a:effectLst/>
                          <a:latin typeface="Calibri" panose="020F0502020204030204" pitchFamily="34" charset="0"/>
                        </a:rPr>
                        <a:t>Enterprise blockchain</a:t>
                      </a:r>
                    </a:p>
                  </a:txBody>
                  <a:tcPr marL="6350" marR="6350" marT="6350" marB="0" anchor="b"/>
                </a:tc>
                <a:extLst>
                  <a:ext uri="{0D108BD9-81ED-4DB2-BD59-A6C34878D82A}">
                    <a16:rowId xmlns:a16="http://schemas.microsoft.com/office/drawing/2014/main" val="2211301092"/>
                  </a:ext>
                </a:extLst>
              </a:tr>
              <a:tr h="305618">
                <a:tc>
                  <a:txBody>
                    <a:bodyPr/>
                    <a:lstStyle/>
                    <a:p>
                      <a:pPr algn="ctr" fontAlgn="b"/>
                      <a:r>
                        <a:rPr lang="en-US" sz="1100" b="0" i="0" u="none" strike="noStrike">
                          <a:solidFill>
                            <a:srgbClr val="000000"/>
                          </a:solidFill>
                          <a:effectLst/>
                          <a:latin typeface="Calibri" panose="020F0502020204030204" pitchFamily="34" charset="0"/>
                        </a:rPr>
                        <a:t>11:45 AM</a:t>
                      </a:r>
                    </a:p>
                  </a:txBody>
                  <a:tcPr marL="6350" marR="6350" marT="6350" marB="0" anchor="b"/>
                </a:tc>
                <a:tc>
                  <a:txBody>
                    <a:bodyPr/>
                    <a:lstStyle/>
                    <a:p>
                      <a:pPr algn="ctr" fontAlgn="b"/>
                      <a:r>
                        <a:rPr lang="en-US" sz="1100" b="0" i="0" u="none" strike="noStrike">
                          <a:solidFill>
                            <a:srgbClr val="000000"/>
                          </a:solidFill>
                          <a:effectLst/>
                          <a:latin typeface="Calibri" panose="020F0502020204030204" pitchFamily="34" charset="0"/>
                        </a:rPr>
                        <a:t>12:00 PM</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Lab 3</a:t>
                      </a:r>
                    </a:p>
                  </a:txBody>
                  <a:tcPr marL="6350" marR="6350" marT="6350" marB="0" anchor="b"/>
                </a:tc>
                <a:tc>
                  <a:txBody>
                    <a:bodyPr/>
                    <a:lstStyle/>
                    <a:p>
                      <a:pPr algn="l" fontAlgn="b"/>
                      <a:r>
                        <a:rPr lang="en-US" sz="1100" b="1" i="0" u="none" strike="noStrike" dirty="0">
                          <a:solidFill>
                            <a:srgbClr val="000000"/>
                          </a:solidFill>
                          <a:effectLst/>
                          <a:latin typeface="Calibri" panose="020F0502020204030204" pitchFamily="34" charset="0"/>
                        </a:rPr>
                        <a:t>Azure Confidential Ledger</a:t>
                      </a:r>
                    </a:p>
                  </a:txBody>
                  <a:tcPr marL="6350" marR="6350" marT="6350" marB="0" anchor="b"/>
                </a:tc>
                <a:extLst>
                  <a:ext uri="{0D108BD9-81ED-4DB2-BD59-A6C34878D82A}">
                    <a16:rowId xmlns:a16="http://schemas.microsoft.com/office/drawing/2014/main" val="3321749625"/>
                  </a:ext>
                </a:extLst>
              </a:tr>
              <a:tr h="305618">
                <a:tc>
                  <a:txBody>
                    <a:bodyPr/>
                    <a:lstStyle/>
                    <a:p>
                      <a:pPr algn="ctr" fontAlgn="b"/>
                      <a:r>
                        <a:rPr lang="en-US" sz="1100" b="0" i="0" u="none" strike="noStrike">
                          <a:solidFill>
                            <a:srgbClr val="000000"/>
                          </a:solidFill>
                          <a:effectLst/>
                          <a:latin typeface="Calibri" panose="020F0502020204030204" pitchFamily="34" charset="0"/>
                        </a:rPr>
                        <a:t>12:00 PM</a:t>
                      </a: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1:00 PM</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Lunch</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 </a:t>
                      </a:r>
                    </a:p>
                  </a:txBody>
                  <a:tcPr marL="6350" marR="6350" marT="6350" marB="0" anchor="b"/>
                </a:tc>
                <a:extLst>
                  <a:ext uri="{0D108BD9-81ED-4DB2-BD59-A6C34878D82A}">
                    <a16:rowId xmlns:a16="http://schemas.microsoft.com/office/drawing/2014/main" val="175119315"/>
                  </a:ext>
                </a:extLst>
              </a:tr>
              <a:tr h="305618">
                <a:tc>
                  <a:txBody>
                    <a:bodyPr/>
                    <a:lstStyle/>
                    <a:p>
                      <a:pPr algn="ctr" fontAlgn="b"/>
                      <a:r>
                        <a:rPr lang="en-US" sz="1100" b="0" i="0" u="none" strike="noStrike">
                          <a:solidFill>
                            <a:srgbClr val="000000"/>
                          </a:solidFill>
                          <a:effectLst/>
                          <a:latin typeface="Calibri" panose="020F0502020204030204" pitchFamily="34" charset="0"/>
                        </a:rPr>
                        <a:t>1:00 PM</a:t>
                      </a:r>
                    </a:p>
                  </a:txBody>
                  <a:tcPr marL="6350" marR="6350" marT="6350" marB="0" anchor="b"/>
                </a:tc>
                <a:tc>
                  <a:txBody>
                    <a:bodyPr/>
                    <a:lstStyle/>
                    <a:p>
                      <a:pPr algn="ctr" fontAlgn="b"/>
                      <a:r>
                        <a:rPr lang="en-US" sz="1100" b="0" i="0" u="none" strike="noStrike">
                          <a:solidFill>
                            <a:srgbClr val="000000"/>
                          </a:solidFill>
                          <a:effectLst/>
                          <a:latin typeface="Calibri" panose="020F0502020204030204" pitchFamily="34" charset="0"/>
                        </a:rPr>
                        <a:t>1:30 PM</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Lab 3</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Azure Confidential Ledger</a:t>
                      </a:r>
                    </a:p>
                  </a:txBody>
                  <a:tcPr marL="6350" marR="6350" marT="6350" marB="0" anchor="b"/>
                </a:tc>
                <a:extLst>
                  <a:ext uri="{0D108BD9-81ED-4DB2-BD59-A6C34878D82A}">
                    <a16:rowId xmlns:a16="http://schemas.microsoft.com/office/drawing/2014/main" val="150084763"/>
                  </a:ext>
                </a:extLst>
              </a:tr>
              <a:tr h="305618">
                <a:tc>
                  <a:txBody>
                    <a:bodyPr/>
                    <a:lstStyle/>
                    <a:p>
                      <a:pPr algn="ctr" fontAlgn="b"/>
                      <a:r>
                        <a:rPr lang="en-US" sz="1100" b="0" i="0" u="none" strike="noStrike">
                          <a:solidFill>
                            <a:srgbClr val="000000"/>
                          </a:solidFill>
                          <a:effectLst/>
                          <a:latin typeface="Calibri" panose="020F0502020204030204" pitchFamily="34" charset="0"/>
                        </a:rPr>
                        <a:t>1:30 PM</a:t>
                      </a:r>
                    </a:p>
                  </a:txBody>
                  <a:tcPr marL="6350" marR="6350" marT="6350" marB="0" anchor="b"/>
                </a:tc>
                <a:tc>
                  <a:txBody>
                    <a:bodyPr/>
                    <a:lstStyle/>
                    <a:p>
                      <a:pPr algn="ctr" fontAlgn="b"/>
                      <a:r>
                        <a:rPr lang="en-US" sz="1100" b="0" i="0" u="none" strike="noStrike">
                          <a:solidFill>
                            <a:srgbClr val="000000"/>
                          </a:solidFill>
                          <a:effectLst/>
                          <a:latin typeface="Calibri" panose="020F0502020204030204" pitchFamily="34" charset="0"/>
                        </a:rPr>
                        <a:t>1:45 PM</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Presentation</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Quantum Computing</a:t>
                      </a:r>
                    </a:p>
                  </a:txBody>
                  <a:tcPr marL="6350" marR="6350" marT="6350" marB="0" anchor="b"/>
                </a:tc>
                <a:extLst>
                  <a:ext uri="{0D108BD9-81ED-4DB2-BD59-A6C34878D82A}">
                    <a16:rowId xmlns:a16="http://schemas.microsoft.com/office/drawing/2014/main" val="3851008459"/>
                  </a:ext>
                </a:extLst>
              </a:tr>
              <a:tr h="305618">
                <a:tc>
                  <a:txBody>
                    <a:bodyPr/>
                    <a:lstStyle/>
                    <a:p>
                      <a:pPr algn="ctr" fontAlgn="b"/>
                      <a:r>
                        <a:rPr lang="en-US" sz="1100" b="0" i="0" u="none" strike="noStrike">
                          <a:solidFill>
                            <a:srgbClr val="000000"/>
                          </a:solidFill>
                          <a:effectLst/>
                          <a:latin typeface="Calibri" panose="020F0502020204030204" pitchFamily="34" charset="0"/>
                        </a:rPr>
                        <a:t>1:45 PM</a:t>
                      </a:r>
                    </a:p>
                  </a:txBody>
                  <a:tcPr marL="6350" marR="6350" marT="6350" marB="0" anchor="b"/>
                </a:tc>
                <a:tc>
                  <a:txBody>
                    <a:bodyPr/>
                    <a:lstStyle/>
                    <a:p>
                      <a:pPr algn="ctr" fontAlgn="b"/>
                      <a:r>
                        <a:rPr lang="en-US" sz="1100" b="0" i="0" u="none" strike="noStrike">
                          <a:solidFill>
                            <a:srgbClr val="000000"/>
                          </a:solidFill>
                          <a:effectLst/>
                          <a:latin typeface="Calibri" panose="020F0502020204030204" pitchFamily="34" charset="0"/>
                        </a:rPr>
                        <a:t>2:30 PM</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Demo Lab</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Optimization with Azure Quantum</a:t>
                      </a:r>
                    </a:p>
                  </a:txBody>
                  <a:tcPr marL="6350" marR="6350" marT="6350" marB="0" anchor="b"/>
                </a:tc>
                <a:extLst>
                  <a:ext uri="{0D108BD9-81ED-4DB2-BD59-A6C34878D82A}">
                    <a16:rowId xmlns:a16="http://schemas.microsoft.com/office/drawing/2014/main" val="252541881"/>
                  </a:ext>
                </a:extLst>
              </a:tr>
              <a:tr h="305618">
                <a:tc>
                  <a:txBody>
                    <a:bodyPr/>
                    <a:lstStyle/>
                    <a:p>
                      <a:pPr algn="ctr" fontAlgn="b"/>
                      <a:r>
                        <a:rPr lang="en-US" sz="1100" b="0" i="0" u="none" strike="noStrike">
                          <a:solidFill>
                            <a:srgbClr val="000000"/>
                          </a:solidFill>
                          <a:effectLst/>
                          <a:latin typeface="Calibri" panose="020F0502020204030204" pitchFamily="34" charset="0"/>
                        </a:rPr>
                        <a:t>2:30 PM</a:t>
                      </a: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3:00 PM</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Q&amp;A </a:t>
                      </a:r>
                    </a:p>
                  </a:txBody>
                  <a:tcPr marL="6350" marR="6350" marT="6350" marB="0" anchor="b"/>
                </a:tc>
                <a:tc>
                  <a:txBody>
                    <a:bodyPr/>
                    <a:lstStyle/>
                    <a:p>
                      <a:pPr algn="l" fontAlgn="b"/>
                      <a:r>
                        <a:rPr lang="en-US" sz="1100" b="1" i="0" u="none" strike="noStrike" dirty="0">
                          <a:solidFill>
                            <a:srgbClr val="000000"/>
                          </a:solidFill>
                          <a:effectLst/>
                          <a:latin typeface="Calibri" panose="020F0502020204030204" pitchFamily="34" charset="0"/>
                        </a:rPr>
                        <a:t>Open Q&amp;A with Zoiner and Ciprian</a:t>
                      </a:r>
                    </a:p>
                  </a:txBody>
                  <a:tcPr marL="6350" marR="6350" marT="6350" marB="0" anchor="b"/>
                </a:tc>
                <a:extLst>
                  <a:ext uri="{0D108BD9-81ED-4DB2-BD59-A6C34878D82A}">
                    <a16:rowId xmlns:a16="http://schemas.microsoft.com/office/drawing/2014/main" val="4045873982"/>
                  </a:ext>
                </a:extLst>
              </a:tr>
            </a:tbl>
          </a:graphicData>
        </a:graphic>
      </p:graphicFrame>
      <p:sp>
        <p:nvSpPr>
          <p:cNvPr id="7" name="Title 6">
            <a:extLst>
              <a:ext uri="{FF2B5EF4-FFF2-40B4-BE49-F238E27FC236}">
                <a16:creationId xmlns:a16="http://schemas.microsoft.com/office/drawing/2014/main" id="{E083022E-ECD6-3A0F-BDF3-A66356FDB1E8}"/>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668283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8C424E-A939-4AA2-8874-0FCA8054682C}"/>
              </a:ext>
            </a:extLst>
          </p:cNvPr>
          <p:cNvSpPr>
            <a:spLocks noGrp="1"/>
          </p:cNvSpPr>
          <p:nvPr>
            <p:ph type="title"/>
          </p:nvPr>
        </p:nvSpPr>
        <p:spPr/>
        <p:txBody>
          <a:bodyPr/>
          <a:lstStyle/>
          <a:p>
            <a:r>
              <a:rPr lang="en-US" dirty="0"/>
              <a:t>Getting a Return </a:t>
            </a:r>
            <a:br>
              <a:rPr lang="en-US" dirty="0"/>
            </a:br>
            <a:r>
              <a:rPr lang="en-US" dirty="0"/>
              <a:t>(On your Learning investment)</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C1D0795-9390-4F6B-A42F-0B02C957ACDF}"/>
                  </a:ext>
                </a:extLst>
              </p:cNvPr>
              <p:cNvSpPr>
                <a:spLocks noGrp="1"/>
              </p:cNvSpPr>
              <p:nvPr>
                <p:ph idx="1"/>
              </p:nvPr>
            </p:nvSpPr>
            <p:spPr/>
            <p:txBody>
              <a:bodyPr>
                <a:normAutofit/>
              </a:bodyPr>
              <a:lstStyle/>
              <a:p>
                <a:r>
                  <a:rPr lang="en-US" dirty="0"/>
                  <a:t>Assume we have this trajectory of T experiences (from first to last) from an episode:</a:t>
                </a:r>
              </a:p>
              <a:p>
                <a14:m>
                  <m:oMath xmlns:m="http://schemas.openxmlformats.org/officeDocument/2006/math">
                    <m:r>
                      <a:rPr lang="en-US"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𝑇</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𝑇</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𝑇</m:t>
                        </m:r>
                      </m:sub>
                    </m:sSub>
                    <m:r>
                      <a:rPr lang="en-US" i="1">
                        <a:latin typeface="Cambria Math" panose="02040503050406030204" pitchFamily="18" charset="0"/>
                        <a:ea typeface="Cambria Math" panose="02040503050406030204" pitchFamily="18" charset="0"/>
                      </a:rPr>
                      <m:t>)</m:t>
                    </m:r>
                  </m:oMath>
                </a14:m>
                <a:endParaRPr lang="en-US" dirty="0"/>
              </a:p>
              <a:p>
                <a:endParaRPr lang="en-US" dirty="0"/>
              </a:p>
              <a:p>
                <a:r>
                  <a:rPr lang="en-US" dirty="0"/>
                  <a:t>The </a:t>
                </a:r>
                <a:r>
                  <a:rPr lang="en-US" i="1" dirty="0">
                    <a:solidFill>
                      <a:schemeClr val="tx2"/>
                    </a:solidFill>
                  </a:rPr>
                  <a:t>return</a:t>
                </a:r>
                <a:r>
                  <a:rPr lang="en-US" dirty="0"/>
                  <a:t> (the total reward the agent sees) is defined as:</a:t>
                </a:r>
              </a:p>
              <a:p>
                <a14:m>
                  <m:oMath xmlns:m="http://schemas.openxmlformats.org/officeDocument/2006/math">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𝜏</m:t>
                    </m:r>
                  </m:oMath>
                </a14:m>
                <a:r>
                  <a:rPr lang="en-US" dirty="0"/>
                  <a:t>)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𝛾</m:t>
                        </m:r>
                      </m:e>
                      <m:sup>
                        <m:r>
                          <a:rPr lang="en-US" i="1" smtClean="0">
                            <a:latin typeface="Cambria Math" panose="02040503050406030204" pitchFamily="18" charset="0"/>
                            <a:ea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𝛾</m:t>
                        </m:r>
                      </m:e>
                      <m:sup>
                        <m:r>
                          <a:rPr lang="en-US" b="0" i="1" smtClean="0">
                            <a:latin typeface="Cambria Math" panose="02040503050406030204" pitchFamily="18" charset="0"/>
                            <a:ea typeface="Cambria Math" panose="02040503050406030204" pitchFamily="18" charset="0"/>
                          </a:rPr>
                          <m:t>3</m:t>
                        </m:r>
                      </m:sup>
                    </m:sSup>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3</m:t>
                        </m:r>
                      </m:sub>
                    </m:sSub>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𝛾</m:t>
                        </m:r>
                      </m:e>
                      <m:sup>
                        <m:r>
                          <a:rPr lang="en-US" b="0" i="1" smtClean="0">
                            <a:latin typeface="Cambria Math" panose="02040503050406030204" pitchFamily="18" charset="0"/>
                            <a:ea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𝑇</m:t>
                        </m:r>
                      </m:sub>
                    </m:sSub>
                  </m:oMath>
                </a14:m>
                <a:endParaRPr lang="en-US" dirty="0"/>
              </a:p>
              <a:p>
                <a:endParaRPr lang="en-US" dirty="0"/>
              </a:p>
              <a:p>
                <a:r>
                  <a:rPr lang="en-US" dirty="0"/>
                  <a:t>Which can be compactly re-written as:</a:t>
                </a:r>
              </a:p>
              <a:p>
                <a14:m>
                  <m:oMath xmlns:m="http://schemas.openxmlformats.org/officeDocument/2006/math">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𝜏</m:t>
                    </m:r>
                  </m:oMath>
                </a14:m>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𝑇</m:t>
                        </m:r>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𝛾</m:t>
                            </m:r>
                          </m:e>
                          <m:sup>
                            <m:r>
                              <a:rPr lang="en-US" b="0" i="1" smtClean="0">
                                <a:latin typeface="Cambria Math" panose="02040503050406030204" pitchFamily="18" charset="0"/>
                                <a:ea typeface="Cambria Math" panose="02040503050406030204" pitchFamily="18" charset="0"/>
                              </a:rPr>
                              <m:t>𝑡</m:t>
                            </m:r>
                          </m:sup>
                        </m:sSup>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𝑡</m:t>
                            </m:r>
                          </m:sub>
                        </m:sSub>
                      </m:e>
                    </m:nary>
                  </m:oMath>
                </a14:m>
                <a:endParaRPr lang="en-US" dirty="0"/>
              </a:p>
            </p:txBody>
          </p:sp>
        </mc:Choice>
        <mc:Fallback xmlns="">
          <p:sp>
            <p:nvSpPr>
              <p:cNvPr id="6" name="Content Placeholder 5">
                <a:extLst>
                  <a:ext uri="{FF2B5EF4-FFF2-40B4-BE49-F238E27FC236}">
                    <a16:creationId xmlns:a16="http://schemas.microsoft.com/office/drawing/2014/main" id="{3C1D0795-9390-4F6B-A42F-0B02C957ACDF}"/>
                  </a:ext>
                </a:extLst>
              </p:cNvPr>
              <p:cNvSpPr>
                <a:spLocks noGrp="1" noRot="1" noChangeAspect="1" noMove="1" noResize="1" noEditPoints="1" noAdjustHandles="1" noChangeArrowheads="1" noChangeShapeType="1" noTextEdit="1"/>
              </p:cNvSpPr>
              <p:nvPr>
                <p:ph idx="1"/>
              </p:nvPr>
            </p:nvSpPr>
            <p:spPr>
              <a:blipFill>
                <a:blip r:embed="rId2"/>
                <a:stretch>
                  <a:fillRect l="-56"/>
                </a:stretch>
              </a:blipFill>
            </p:spPr>
            <p:txBody>
              <a:bodyPr/>
              <a:lstStyle/>
              <a:p>
                <a:r>
                  <a:rPr lang="en-US">
                    <a:noFill/>
                  </a:rPr>
                  <a:t> </a:t>
                </a:r>
              </a:p>
            </p:txBody>
          </p:sp>
        </mc:Fallback>
      </mc:AlternateContent>
    </p:spTree>
    <p:extLst>
      <p:ext uri="{BB962C8B-B14F-4D97-AF65-F5344CB8AC3E}">
        <p14:creationId xmlns:p14="http://schemas.microsoft.com/office/powerpoint/2010/main" val="1631616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8C424E-A939-4AA2-8874-0FCA8054682C}"/>
              </a:ext>
            </a:extLst>
          </p:cNvPr>
          <p:cNvSpPr>
            <a:spLocks noGrp="1"/>
          </p:cNvSpPr>
          <p:nvPr>
            <p:ph type="title"/>
          </p:nvPr>
        </p:nvSpPr>
        <p:spPr/>
        <p:txBody>
          <a:bodyPr/>
          <a:lstStyle/>
          <a:p>
            <a:r>
              <a:rPr lang="en-US" dirty="0"/>
              <a:t>Discounting Rewards over time</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C1D0795-9390-4F6B-A42F-0B02C957ACDF}"/>
                  </a:ext>
                </a:extLst>
              </p:cNvPr>
              <p:cNvSpPr>
                <a:spLocks noGrp="1"/>
              </p:cNvSpPr>
              <p:nvPr>
                <p:ph idx="1"/>
              </p:nvPr>
            </p:nvSpPr>
            <p:spPr/>
            <p:txBody>
              <a:bodyPr>
                <a:normAutofit/>
              </a:bodyPr>
              <a:lstStyle/>
              <a:p>
                <a:pPr marL="0" indent="0">
                  <a:buNone/>
                </a:pPr>
                <a:r>
                  <a:rPr lang="en-US" dirty="0"/>
                  <a:t>Typically you don’t take the full value of the reward at each time step, but rather a sum of the </a:t>
                </a:r>
                <a:r>
                  <a:rPr lang="en-US" i="1" dirty="0"/>
                  <a:t>discounted</a:t>
                </a:r>
                <a:r>
                  <a:rPr lang="en-US" dirty="0"/>
                  <a:t> rewards over all time steps. </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𝜏</m:t>
                    </m:r>
                  </m:oMath>
                </a14:m>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𝑇</m:t>
                        </m:r>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𝛾</m:t>
                            </m:r>
                          </m:e>
                          <m:sup>
                            <m:r>
                              <a:rPr lang="en-US" b="0" i="1" smtClean="0">
                                <a:latin typeface="Cambria Math" panose="02040503050406030204" pitchFamily="18" charset="0"/>
                                <a:ea typeface="Cambria Math" panose="02040503050406030204" pitchFamily="18" charset="0"/>
                              </a:rPr>
                              <m:t>𝑡</m:t>
                            </m:r>
                          </m:sup>
                        </m:sSup>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𝑡</m:t>
                            </m:r>
                          </m:sub>
                        </m:sSub>
                      </m:e>
                    </m:nary>
                  </m:oMath>
                </a14:m>
                <a:endParaRPr lang="en-US" dirty="0"/>
              </a:p>
              <a:p>
                <a:endParaRPr lang="en-US" dirty="0"/>
              </a:p>
              <a:p>
                <a:pPr marL="0" indent="0">
                  <a:buNone/>
                </a:pPr>
                <a:r>
                  <a:rPr lang="en-US" dirty="0"/>
                  <a:t>The </a:t>
                </a:r>
                <a14:m>
                  <m:oMath xmlns:m="http://schemas.openxmlformats.org/officeDocument/2006/math">
                    <m:r>
                      <a:rPr lang="en-US" i="1">
                        <a:latin typeface="Cambria Math" panose="02040503050406030204" pitchFamily="18" charset="0"/>
                        <a:ea typeface="Cambria Math" panose="02040503050406030204" pitchFamily="18" charset="0"/>
                      </a:rPr>
                      <m:t>𝛾</m:t>
                    </m:r>
                  </m:oMath>
                </a14:m>
                <a:r>
                  <a:rPr lang="en-US" dirty="0"/>
                  <a:t> term basically means that the rewards that come earlier in the trajectory can be weighted more heavily (counted more completely) than those rewards earned later, which can be used to encourage the learning behavior we want:</a:t>
                </a:r>
              </a:p>
              <a:p>
                <a:pPr>
                  <a:buFont typeface="Wingdings" panose="05000000000000000000" pitchFamily="2" charset="2"/>
                  <a:buChar char="§"/>
                </a:pPr>
                <a:r>
                  <a:rPr lang="en-US" dirty="0"/>
                  <a:t>focus only on the current reward (set </a:t>
                </a:r>
                <a14:m>
                  <m:oMath xmlns:m="http://schemas.openxmlformats.org/officeDocument/2006/math">
                    <m:r>
                      <a:rPr lang="en-US" i="1">
                        <a:latin typeface="Cambria Math" panose="02040503050406030204" pitchFamily="18" charset="0"/>
                        <a:ea typeface="Cambria Math" panose="02040503050406030204" pitchFamily="18" charset="0"/>
                      </a:rPr>
                      <m:t>𝛾</m:t>
                    </m:r>
                  </m:oMath>
                </a14:m>
                <a:r>
                  <a:rPr lang="en-US" dirty="0"/>
                  <a:t> to 0.0) or</a:t>
                </a:r>
              </a:p>
              <a:p>
                <a:pPr>
                  <a:buFont typeface="Wingdings" panose="05000000000000000000" pitchFamily="2" charset="2"/>
                  <a:buChar char="§"/>
                </a:pPr>
                <a:r>
                  <a:rPr lang="en-US" dirty="0"/>
                  <a:t>focus more on recent rewards (set </a:t>
                </a:r>
                <a14:m>
                  <m:oMath xmlns:m="http://schemas.openxmlformats.org/officeDocument/2006/math">
                    <m:r>
                      <a:rPr lang="en-US" i="1">
                        <a:latin typeface="Cambria Math" panose="02040503050406030204" pitchFamily="18" charset="0"/>
                        <a:ea typeface="Cambria Math" panose="02040503050406030204" pitchFamily="18" charset="0"/>
                      </a:rPr>
                      <m:t>𝛾</m:t>
                    </m:r>
                  </m:oMath>
                </a14:m>
                <a:r>
                  <a:rPr lang="en-US" dirty="0"/>
                  <a:t> </a:t>
                </a:r>
                <a:r>
                  <a:rPr lang="en-US" i="1" dirty="0"/>
                  <a:t>closer</a:t>
                </a:r>
                <a:r>
                  <a:rPr lang="en-US" dirty="0"/>
                  <a:t> to 0.0) or</a:t>
                </a:r>
              </a:p>
              <a:p>
                <a:pPr>
                  <a:buFont typeface="Wingdings" panose="05000000000000000000" pitchFamily="2" charset="2"/>
                  <a:buChar char="§"/>
                </a:pPr>
                <a:r>
                  <a:rPr lang="en-US" dirty="0"/>
                  <a:t>focus less on recency by letting rewards that occur much later have an impact (set </a:t>
                </a:r>
                <a14:m>
                  <m:oMath xmlns:m="http://schemas.openxmlformats.org/officeDocument/2006/math">
                    <m:r>
                      <a:rPr lang="en-US" i="1">
                        <a:latin typeface="Cambria Math" panose="02040503050406030204" pitchFamily="18" charset="0"/>
                        <a:ea typeface="Cambria Math" panose="02040503050406030204" pitchFamily="18" charset="0"/>
                      </a:rPr>
                      <m:t>𝛾</m:t>
                    </m:r>
                  </m:oMath>
                </a14:m>
                <a:r>
                  <a:rPr lang="en-US" dirty="0"/>
                  <a:t> </a:t>
                </a:r>
                <a:r>
                  <a:rPr lang="en-US" i="1" dirty="0"/>
                  <a:t>closer</a:t>
                </a:r>
                <a:r>
                  <a:rPr lang="en-US" dirty="0"/>
                  <a:t> to 1.0) or</a:t>
                </a:r>
              </a:p>
              <a:p>
                <a:pPr>
                  <a:buFont typeface="Wingdings" panose="05000000000000000000" pitchFamily="2" charset="2"/>
                  <a:buChar char="§"/>
                </a:pPr>
                <a:r>
                  <a:rPr lang="en-US" dirty="0"/>
                  <a:t>treat all rewards with the same importance (set </a:t>
                </a:r>
                <a14:m>
                  <m:oMath xmlns:m="http://schemas.openxmlformats.org/officeDocument/2006/math">
                    <m:r>
                      <a:rPr lang="en-US" i="1">
                        <a:latin typeface="Cambria Math" panose="02040503050406030204" pitchFamily="18" charset="0"/>
                        <a:ea typeface="Cambria Math" panose="02040503050406030204" pitchFamily="18" charset="0"/>
                      </a:rPr>
                      <m:t>𝛾</m:t>
                    </m:r>
                  </m:oMath>
                </a14:m>
                <a:r>
                  <a:rPr lang="en-US" dirty="0"/>
                  <a:t> to 1.0)</a:t>
                </a:r>
              </a:p>
            </p:txBody>
          </p:sp>
        </mc:Choice>
        <mc:Fallback xmlns="">
          <p:sp>
            <p:nvSpPr>
              <p:cNvPr id="6" name="Content Placeholder 5">
                <a:extLst>
                  <a:ext uri="{FF2B5EF4-FFF2-40B4-BE49-F238E27FC236}">
                    <a16:creationId xmlns:a16="http://schemas.microsoft.com/office/drawing/2014/main" id="{3C1D0795-9390-4F6B-A42F-0B02C957ACDF}"/>
                  </a:ext>
                </a:extLst>
              </p:cNvPr>
              <p:cNvSpPr>
                <a:spLocks noGrp="1" noRot="1" noChangeAspect="1" noMove="1" noResize="1" noEditPoints="1" noAdjustHandles="1" noChangeArrowheads="1" noChangeShapeType="1" noTextEdit="1"/>
              </p:cNvSpPr>
              <p:nvPr>
                <p:ph idx="1"/>
              </p:nvPr>
            </p:nvSpPr>
            <p:spPr>
              <a:blipFill>
                <a:blip r:embed="rId2"/>
                <a:stretch>
                  <a:fillRect l="-168"/>
                </a:stretch>
              </a:blipFill>
            </p:spPr>
            <p:txBody>
              <a:bodyPr/>
              <a:lstStyle/>
              <a:p>
                <a:r>
                  <a:rPr lang="en-US">
                    <a:noFill/>
                  </a:rPr>
                  <a:t> </a:t>
                </a:r>
              </a:p>
            </p:txBody>
          </p:sp>
        </mc:Fallback>
      </mc:AlternateContent>
    </p:spTree>
    <p:extLst>
      <p:ext uri="{BB962C8B-B14F-4D97-AF65-F5344CB8AC3E}">
        <p14:creationId xmlns:p14="http://schemas.microsoft.com/office/powerpoint/2010/main" val="2971143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3E61-BD27-46A6-B025-59C1FE10DF70}"/>
              </a:ext>
            </a:extLst>
          </p:cNvPr>
          <p:cNvSpPr>
            <a:spLocks noGrp="1"/>
          </p:cNvSpPr>
          <p:nvPr>
            <p:ph type="title"/>
          </p:nvPr>
        </p:nvSpPr>
        <p:spPr/>
        <p:txBody>
          <a:bodyPr/>
          <a:lstStyle/>
          <a:p>
            <a:r>
              <a:rPr lang="en-US" dirty="0"/>
              <a:t>What is a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62D0B0-C50C-4D5E-BA48-067FBE871FE1}"/>
                  </a:ext>
                </a:extLst>
              </p:cNvPr>
              <p:cNvSpPr>
                <a:spLocks noGrp="1"/>
              </p:cNvSpPr>
              <p:nvPr>
                <p:ph idx="1"/>
              </p:nvPr>
            </p:nvSpPr>
            <p:spPr/>
            <p:txBody>
              <a:bodyPr/>
              <a:lstStyle/>
              <a:p>
                <a:r>
                  <a:rPr lang="en-US" dirty="0"/>
                  <a:t>A value function takes a state </a:t>
                </a:r>
                <a:r>
                  <a:rPr lang="en-US" b="1" i="1" dirty="0"/>
                  <a:t>or</a:t>
                </a:r>
                <a:r>
                  <a:rPr lang="en-US" dirty="0"/>
                  <a:t> a state-action pair </a:t>
                </a:r>
                <a:br>
                  <a:rPr lang="en-US" dirty="0"/>
                </a:br>
                <a:r>
                  <a:rPr lang="en-US" dirty="0"/>
                  <a:t>and estimates the </a:t>
                </a:r>
                <a:r>
                  <a:rPr lang="en-US" dirty="0">
                    <a:solidFill>
                      <a:schemeClr val="tx2"/>
                    </a:solidFill>
                  </a:rPr>
                  <a:t>expected return </a:t>
                </a:r>
                <a:r>
                  <a:rPr lang="en-US" dirty="0"/>
                  <a:t>of the trajectory:</a:t>
                </a:r>
              </a:p>
              <a:p>
                <a:endParaRPr lang="en-US" dirty="0"/>
              </a:p>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𝑉</m:t>
                        </m:r>
                      </m:e>
                      <m:sup>
                        <m:r>
                          <a:rPr lang="en-US" b="0" i="1" smtClean="0">
                            <a:latin typeface="Cambria Math" panose="02040503050406030204" pitchFamily="18" charset="0"/>
                            <a:ea typeface="Cambria Math" panose="02040503050406030204" pitchFamily="18" charset="0"/>
                          </a:rPr>
                          <m:t>𝜋</m:t>
                        </m:r>
                      </m:sup>
                    </m:sSup>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r>
                          <a:rPr lang="en-US" i="1">
                            <a:latin typeface="Cambria Math" panose="02040503050406030204" pitchFamily="18" charset="0"/>
                          </a:rPr>
                          <m:t>𝜏</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𝜋</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𝑅</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𝜏</m:t>
                            </m:r>
                          </m:e>
                        </m:d>
                      </m:e>
                    </m:d>
                  </m:oMath>
                </a14:m>
                <a:endParaRPr lang="en-US" dirty="0"/>
              </a:p>
              <a:p>
                <a:pPr marL="0" indent="0">
                  <a:buNone/>
                </a:pPr>
                <a:r>
                  <a:rPr lang="en-US" dirty="0"/>
                  <a:t>or</a:t>
                </a:r>
              </a:p>
              <a:p>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𝑄</m:t>
                        </m:r>
                      </m:e>
                      <m:sup>
                        <m:r>
                          <a:rPr lang="en-US" i="1">
                            <a:latin typeface="Cambria Math" panose="02040503050406030204" pitchFamily="18" charset="0"/>
                            <a:ea typeface="Cambria Math" panose="02040503050406030204" pitchFamily="18" charset="0"/>
                          </a:rPr>
                          <m:t>𝜋</m:t>
                        </m:r>
                      </m:sup>
                    </m:sSup>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r>
                          <a:rPr lang="en-US" i="1">
                            <a:latin typeface="Cambria Math" panose="02040503050406030204" pitchFamily="18" charset="0"/>
                          </a:rPr>
                          <m:t>𝜏</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𝜋</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𝑅</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𝜏</m:t>
                            </m:r>
                          </m:e>
                        </m:d>
                      </m:e>
                    </m:d>
                  </m:oMath>
                </a14:m>
                <a:endParaRPr lang="en-US" dirty="0"/>
              </a:p>
              <a:p>
                <a:endParaRPr lang="en-US" dirty="0"/>
              </a:p>
              <a:p>
                <a:r>
                  <a:rPr lang="en-US" dirty="0"/>
                  <a:t>Value functions help an agent understand how good the states and available actions are in terms of the expected future return</a:t>
                </a:r>
              </a:p>
            </p:txBody>
          </p:sp>
        </mc:Choice>
        <mc:Fallback xmlns="">
          <p:sp>
            <p:nvSpPr>
              <p:cNvPr id="3" name="Content Placeholder 2">
                <a:extLst>
                  <a:ext uri="{FF2B5EF4-FFF2-40B4-BE49-F238E27FC236}">
                    <a16:creationId xmlns:a16="http://schemas.microsoft.com/office/drawing/2014/main" id="{8062D0B0-C50C-4D5E-BA48-067FBE871FE1}"/>
                  </a:ext>
                </a:extLst>
              </p:cNvPr>
              <p:cNvSpPr>
                <a:spLocks noGrp="1" noRot="1" noChangeAspect="1" noMove="1" noResize="1" noEditPoints="1" noAdjustHandles="1" noChangeArrowheads="1" noChangeShapeType="1" noTextEdit="1"/>
              </p:cNvSpPr>
              <p:nvPr>
                <p:ph idx="1"/>
              </p:nvPr>
            </p:nvSpPr>
            <p:spPr>
              <a:blipFill>
                <a:blip r:embed="rId2"/>
                <a:stretch>
                  <a:fillRect l="-168"/>
                </a:stretch>
              </a:blipFill>
            </p:spPr>
            <p:txBody>
              <a:bodyPr/>
              <a:lstStyle/>
              <a:p>
                <a:r>
                  <a:rPr lang="en-US">
                    <a:noFill/>
                  </a:rPr>
                  <a:t> </a:t>
                </a:r>
              </a:p>
            </p:txBody>
          </p:sp>
        </mc:Fallback>
      </mc:AlternateContent>
    </p:spTree>
    <p:extLst>
      <p:ext uri="{BB962C8B-B14F-4D97-AF65-F5344CB8AC3E}">
        <p14:creationId xmlns:p14="http://schemas.microsoft.com/office/powerpoint/2010/main" val="2945669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9AC5F-EB10-477F-8C52-426590AFD571}"/>
              </a:ext>
            </a:extLst>
          </p:cNvPr>
          <p:cNvSpPr>
            <a:spLocks noGrp="1"/>
          </p:cNvSpPr>
          <p:nvPr>
            <p:ph type="title"/>
          </p:nvPr>
        </p:nvSpPr>
        <p:spPr/>
        <p:txBody>
          <a:bodyPr/>
          <a:lstStyle/>
          <a:p>
            <a:r>
              <a:rPr lang="en-US" dirty="0"/>
              <a:t>What is an Environment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ED0F11-3582-4C84-952E-649DCB648940}"/>
                  </a:ext>
                </a:extLst>
              </p:cNvPr>
              <p:cNvSpPr>
                <a:spLocks noGrp="1"/>
              </p:cNvSpPr>
              <p:nvPr>
                <p:ph idx="1"/>
              </p:nvPr>
            </p:nvSpPr>
            <p:spPr/>
            <p:txBody>
              <a:bodyPr/>
              <a:lstStyle/>
              <a:p>
                <a:r>
                  <a:rPr lang="en-US" dirty="0"/>
                  <a:t>The agent can learn the </a:t>
                </a:r>
                <a:r>
                  <a:rPr lang="en-US" i="1" dirty="0">
                    <a:solidFill>
                      <a:schemeClr val="tx2"/>
                    </a:solidFill>
                  </a:rPr>
                  <a:t>transition function </a:t>
                </a:r>
                <a:r>
                  <a:rPr lang="en-US" dirty="0"/>
                  <a:t>implicitly used by the environment.</a:t>
                </a:r>
              </a:p>
              <a:p>
                <a:r>
                  <a:rPr lang="en-US" dirty="0"/>
                  <a:t>If the agent can learn this function, it can “predict” the next state to which the environment will transition, enabling it to plan good actions without interacting with the environment.</a:t>
                </a:r>
              </a:p>
              <a:p>
                <a14:m>
                  <m:oMath xmlns:m="http://schemas.openxmlformats.org/officeDocument/2006/math">
                    <m:r>
                      <a:rPr lang="en-US" b="0" i="1" smtClean="0">
                        <a:latin typeface="Cambria Math" panose="02040503050406030204" pitchFamily="18" charset="0"/>
                      </a:rPr>
                      <m:t>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𝑛𝑒𝑥𝑡</m:t>
                            </m:r>
                          </m:sup>
                        </m:sSup>
                      </m:e>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US" dirty="0"/>
              </a:p>
              <a:p>
                <a:endParaRPr lang="en-US" dirty="0"/>
              </a:p>
              <a:p>
                <a:r>
                  <a:rPr lang="en-US" dirty="0"/>
                  <a:t>Think of it like learning the rules of chess. Now that you know the rules, can predict the next state for an action.</a:t>
                </a:r>
              </a:p>
            </p:txBody>
          </p:sp>
        </mc:Choice>
        <mc:Fallback xmlns="">
          <p:sp>
            <p:nvSpPr>
              <p:cNvPr id="3" name="Content Placeholder 2">
                <a:extLst>
                  <a:ext uri="{FF2B5EF4-FFF2-40B4-BE49-F238E27FC236}">
                    <a16:creationId xmlns:a16="http://schemas.microsoft.com/office/drawing/2014/main" id="{71ED0F11-3582-4C84-952E-649DCB648940}"/>
                  </a:ext>
                </a:extLst>
              </p:cNvPr>
              <p:cNvSpPr>
                <a:spLocks noGrp="1" noRot="1" noChangeAspect="1" noMove="1" noResize="1" noEditPoints="1" noAdjustHandles="1" noChangeArrowheads="1" noChangeShapeType="1" noTextEdit="1"/>
              </p:cNvSpPr>
              <p:nvPr>
                <p:ph idx="1"/>
              </p:nvPr>
            </p:nvSpPr>
            <p:spPr>
              <a:blipFill>
                <a:blip r:embed="rId2"/>
                <a:stretch>
                  <a:fillRect l="-56"/>
                </a:stretch>
              </a:blipFill>
            </p:spPr>
            <p:txBody>
              <a:bodyPr/>
              <a:lstStyle/>
              <a:p>
                <a:r>
                  <a:rPr lang="en-US">
                    <a:noFill/>
                  </a:rPr>
                  <a:t> </a:t>
                </a:r>
              </a:p>
            </p:txBody>
          </p:sp>
        </mc:Fallback>
      </mc:AlternateContent>
    </p:spTree>
    <p:extLst>
      <p:ext uri="{BB962C8B-B14F-4D97-AF65-F5344CB8AC3E}">
        <p14:creationId xmlns:p14="http://schemas.microsoft.com/office/powerpoint/2010/main" val="1843353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44469-C14F-41AF-AC90-70D85BB75B50}"/>
              </a:ext>
            </a:extLst>
          </p:cNvPr>
          <p:cNvSpPr>
            <a:spLocks noGrp="1"/>
          </p:cNvSpPr>
          <p:nvPr>
            <p:ph type="title"/>
          </p:nvPr>
        </p:nvSpPr>
        <p:spPr/>
        <p:txBody>
          <a:bodyPr/>
          <a:lstStyle/>
          <a:p>
            <a:r>
              <a:rPr lang="en-US" dirty="0"/>
              <a:t>First Example - </a:t>
            </a:r>
            <a:r>
              <a:rPr lang="en-US" dirty="0" err="1"/>
              <a:t>CartPole</a:t>
            </a:r>
            <a:endParaRPr lang="en-US" dirty="0"/>
          </a:p>
        </p:txBody>
      </p:sp>
      <p:sp>
        <p:nvSpPr>
          <p:cNvPr id="4" name="Content Placeholder 3">
            <a:extLst>
              <a:ext uri="{FF2B5EF4-FFF2-40B4-BE49-F238E27FC236}">
                <a16:creationId xmlns:a16="http://schemas.microsoft.com/office/drawing/2014/main" id="{A8370FE2-7FAB-45EF-8EA8-2692A721D5A2}"/>
              </a:ext>
            </a:extLst>
          </p:cNvPr>
          <p:cNvSpPr>
            <a:spLocks noGrp="1"/>
          </p:cNvSpPr>
          <p:nvPr>
            <p:ph idx="1"/>
          </p:nvPr>
        </p:nvSpPr>
        <p:spPr/>
        <p:txBody>
          <a:bodyPr>
            <a:normAutofit lnSpcReduction="10000"/>
          </a:bodyPr>
          <a:lstStyle/>
          <a:p>
            <a:r>
              <a:rPr lang="en-US" b="1" dirty="0"/>
              <a:t>Objective: </a:t>
            </a:r>
            <a:br>
              <a:rPr lang="en-US" dirty="0"/>
            </a:br>
            <a:r>
              <a:rPr lang="en-US" sz="1600" dirty="0"/>
              <a:t>Keep the pole upright for 200-time steps</a:t>
            </a:r>
          </a:p>
          <a:p>
            <a:r>
              <a:rPr lang="en-US" b="1" dirty="0"/>
              <a:t>State: </a:t>
            </a:r>
            <a:br>
              <a:rPr lang="en-US" dirty="0"/>
            </a:br>
            <a:r>
              <a:rPr lang="en-US" sz="1600" dirty="0"/>
              <a:t>[Cart Position, Cart Velocity, Pole Angle, Pole Angular Velocity]</a:t>
            </a:r>
          </a:p>
          <a:p>
            <a:r>
              <a:rPr lang="en-US" b="1" dirty="0"/>
              <a:t>Action:</a:t>
            </a:r>
            <a:br>
              <a:rPr lang="en-US" dirty="0"/>
            </a:br>
            <a:r>
              <a:rPr lang="en-US" sz="1600" dirty="0"/>
              <a:t>0 to move cart fixed distance left OR </a:t>
            </a:r>
            <a:br>
              <a:rPr lang="en-US" sz="1600" dirty="0"/>
            </a:br>
            <a:r>
              <a:rPr lang="en-US" sz="1600" dirty="0"/>
              <a:t>1 to move cart fixed distance right</a:t>
            </a:r>
          </a:p>
          <a:p>
            <a:r>
              <a:rPr lang="en-US" b="1" dirty="0"/>
              <a:t>Reward:</a:t>
            </a:r>
            <a:br>
              <a:rPr lang="en-US" sz="2000" dirty="0"/>
            </a:br>
            <a:r>
              <a:rPr lang="en-US" sz="1600" dirty="0"/>
              <a:t>+1 for each time step pole remains upright</a:t>
            </a:r>
          </a:p>
          <a:p>
            <a:r>
              <a:rPr lang="en-US" b="1" dirty="0"/>
              <a:t>Termination:</a:t>
            </a:r>
            <a:br>
              <a:rPr lang="en-US" sz="2000" dirty="0"/>
            </a:br>
            <a:r>
              <a:rPr lang="en-US" sz="1600" dirty="0"/>
              <a:t>When poll falls over ( &gt; 12° from vertical) OR</a:t>
            </a:r>
            <a:br>
              <a:rPr lang="en-US" sz="1600" dirty="0"/>
            </a:br>
            <a:r>
              <a:rPr lang="en-US" sz="1600" dirty="0"/>
              <a:t>Cart moves off screen OR </a:t>
            </a:r>
            <a:br>
              <a:rPr lang="en-US" sz="1600" dirty="0"/>
            </a:br>
            <a:r>
              <a:rPr lang="en-US" sz="1600" dirty="0"/>
              <a:t>Max time step of 200 reached</a:t>
            </a:r>
            <a:endParaRPr lang="en-US" sz="2000" dirty="0"/>
          </a:p>
        </p:txBody>
      </p:sp>
      <p:sp>
        <p:nvSpPr>
          <p:cNvPr id="5" name="Text Placeholder 4">
            <a:extLst>
              <a:ext uri="{FF2B5EF4-FFF2-40B4-BE49-F238E27FC236}">
                <a16:creationId xmlns:a16="http://schemas.microsoft.com/office/drawing/2014/main" id="{34D1FFF6-2C8F-4899-99D0-A7F03A9F478B}"/>
              </a:ext>
            </a:extLst>
          </p:cNvPr>
          <p:cNvSpPr>
            <a:spLocks noGrp="1"/>
          </p:cNvSpPr>
          <p:nvPr>
            <p:ph type="body" sz="half" idx="2"/>
          </p:nvPr>
        </p:nvSpPr>
        <p:spPr/>
        <p:txBody>
          <a:bodyPr/>
          <a:lstStyle/>
          <a:p>
            <a:r>
              <a:rPr lang="en-US" dirty="0"/>
              <a:t>print(“HELLO WORLD.”)</a:t>
            </a:r>
          </a:p>
        </p:txBody>
      </p:sp>
    </p:spTree>
    <p:extLst>
      <p:ext uri="{BB962C8B-B14F-4D97-AF65-F5344CB8AC3E}">
        <p14:creationId xmlns:p14="http://schemas.microsoft.com/office/powerpoint/2010/main" val="3936313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4EEA658-9D16-4583-A9FC-9BECCBCB7C8F}"/>
              </a:ext>
            </a:extLst>
          </p:cNvPr>
          <p:cNvGrpSpPr/>
          <p:nvPr/>
        </p:nvGrpSpPr>
        <p:grpSpPr>
          <a:xfrm>
            <a:off x="5866926" y="2213561"/>
            <a:ext cx="6080855" cy="3510097"/>
            <a:chOff x="2738438" y="30163"/>
            <a:chExt cx="11828463" cy="6827838"/>
          </a:xfrm>
        </p:grpSpPr>
        <p:sp>
          <p:nvSpPr>
            <p:cNvPr id="6" name="Freeform 11">
              <a:extLst>
                <a:ext uri="{FF2B5EF4-FFF2-40B4-BE49-F238E27FC236}">
                  <a16:creationId xmlns:a16="http://schemas.microsoft.com/office/drawing/2014/main" id="{EB34C9EF-6264-4528-A7D8-E4013D8D5841}"/>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7" name="Freeform 12">
              <a:extLst>
                <a:ext uri="{FF2B5EF4-FFF2-40B4-BE49-F238E27FC236}">
                  <a16:creationId xmlns:a16="http://schemas.microsoft.com/office/drawing/2014/main" id="{A1154CDD-2AD7-4C19-9DBF-8379EB2C4B04}"/>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8" name="Freeform 13">
              <a:extLst>
                <a:ext uri="{FF2B5EF4-FFF2-40B4-BE49-F238E27FC236}">
                  <a16:creationId xmlns:a16="http://schemas.microsoft.com/office/drawing/2014/main" id="{D6628190-1DCF-41A6-AE53-668D6737079D}"/>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9" name="Rectangle 14">
              <a:extLst>
                <a:ext uri="{FF2B5EF4-FFF2-40B4-BE49-F238E27FC236}">
                  <a16:creationId xmlns:a16="http://schemas.microsoft.com/office/drawing/2014/main" id="{38DD459A-506B-4A5B-8768-EE42770B2EF2}"/>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10" name="Freeform 15">
              <a:extLst>
                <a:ext uri="{FF2B5EF4-FFF2-40B4-BE49-F238E27FC236}">
                  <a16:creationId xmlns:a16="http://schemas.microsoft.com/office/drawing/2014/main" id="{A8016F68-9D09-469F-8814-B0EA4E60984C}"/>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11" name="Freeform 16">
              <a:extLst>
                <a:ext uri="{FF2B5EF4-FFF2-40B4-BE49-F238E27FC236}">
                  <a16:creationId xmlns:a16="http://schemas.microsoft.com/office/drawing/2014/main" id="{2749754D-FFA1-4BF5-B617-730DAFA4066A}"/>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12" name="Freeform 17">
              <a:extLst>
                <a:ext uri="{FF2B5EF4-FFF2-40B4-BE49-F238E27FC236}">
                  <a16:creationId xmlns:a16="http://schemas.microsoft.com/office/drawing/2014/main" id="{C29C7B3E-CCF0-46BB-A1A7-FD713335AEE5}"/>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grpSp>
      <p:sp>
        <p:nvSpPr>
          <p:cNvPr id="3" name="Footer Placeholder 2">
            <a:extLst>
              <a:ext uri="{FF2B5EF4-FFF2-40B4-BE49-F238E27FC236}">
                <a16:creationId xmlns:a16="http://schemas.microsoft.com/office/drawing/2014/main" id="{698EA443-1C7B-49A9-8F0D-A7FD0B759197}"/>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a:ln>
                  <a:noFill/>
                </a:ln>
                <a:solidFill>
                  <a:srgbClr val="E7E6E6">
                    <a:lumMod val="90000"/>
                    <a:alpha val="70000"/>
                  </a:srgbClr>
                </a:solidFill>
                <a:effectLst/>
                <a:uLnTx/>
                <a:uFillTx/>
                <a:latin typeface="Montserrat"/>
                <a:ea typeface="+mn-ea"/>
                <a:cs typeface="+mn-cs"/>
              </a:rPr>
              <a:t>WWW.SOLLIANCE.NET</a:t>
            </a:r>
            <a:endPar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endParaRPr>
          </a:p>
        </p:txBody>
      </p:sp>
      <p:sp>
        <p:nvSpPr>
          <p:cNvPr id="4" name="Slide Number Placeholder 3">
            <a:extLst>
              <a:ext uri="{FF2B5EF4-FFF2-40B4-BE49-F238E27FC236}">
                <a16:creationId xmlns:a16="http://schemas.microsoft.com/office/drawing/2014/main" id="{5DA83ACF-A5A4-4EBE-A1EF-7F7EA629F86A}"/>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24" name="Text Placeholder 23">
            <a:extLst>
              <a:ext uri="{FF2B5EF4-FFF2-40B4-BE49-F238E27FC236}">
                <a16:creationId xmlns:a16="http://schemas.microsoft.com/office/drawing/2014/main" id="{B1284D15-8B20-44E7-BD49-1B31ED18CAC2}"/>
              </a:ext>
            </a:extLst>
          </p:cNvPr>
          <p:cNvSpPr>
            <a:spLocks noGrp="1"/>
          </p:cNvSpPr>
          <p:nvPr>
            <p:ph type="body" sz="quarter" idx="10"/>
          </p:nvPr>
        </p:nvSpPr>
        <p:spPr>
          <a:xfrm>
            <a:off x="647700" y="1828800"/>
            <a:ext cx="5269353" cy="4114800"/>
          </a:xfrm>
        </p:spPr>
        <p:txBody>
          <a:bodyPr>
            <a:normAutofit/>
          </a:bodyPr>
          <a:lstStyle/>
          <a:p>
            <a:r>
              <a:rPr lang="en-US" dirty="0"/>
              <a:t>Showing an agent learning </a:t>
            </a:r>
            <a:r>
              <a:rPr lang="en-US" dirty="0" err="1"/>
              <a:t>CartPole</a:t>
            </a:r>
            <a:r>
              <a:rPr lang="en-US" dirty="0"/>
              <a:t> within a notebook</a:t>
            </a:r>
          </a:p>
          <a:p>
            <a:endParaRPr lang="en-US" dirty="0"/>
          </a:p>
          <a:p>
            <a:endParaRPr lang="en-US" dirty="0"/>
          </a:p>
          <a:p>
            <a:endParaRPr lang="en-US" dirty="0"/>
          </a:p>
          <a:p>
            <a:endParaRPr lang="en-US" dirty="0"/>
          </a:p>
          <a:p>
            <a:endParaRPr lang="en-US" dirty="0"/>
          </a:p>
          <a:p>
            <a:endParaRPr lang="en-US" dirty="0"/>
          </a:p>
        </p:txBody>
      </p:sp>
      <p:sp>
        <p:nvSpPr>
          <p:cNvPr id="23" name="Title 22">
            <a:extLst>
              <a:ext uri="{FF2B5EF4-FFF2-40B4-BE49-F238E27FC236}">
                <a16:creationId xmlns:a16="http://schemas.microsoft.com/office/drawing/2014/main" id="{9CAE4F66-FA25-48F2-947E-6BB129E5CC67}"/>
              </a:ext>
            </a:extLst>
          </p:cNvPr>
          <p:cNvSpPr>
            <a:spLocks noGrp="1"/>
          </p:cNvSpPr>
          <p:nvPr>
            <p:ph type="title"/>
          </p:nvPr>
        </p:nvSpPr>
        <p:spPr>
          <a:xfrm>
            <a:off x="652463" y="346076"/>
            <a:ext cx="5269353" cy="568324"/>
          </a:xfrm>
        </p:spPr>
        <p:txBody>
          <a:bodyPr>
            <a:normAutofit/>
          </a:bodyPr>
          <a:lstStyle/>
          <a:p>
            <a:r>
              <a:rPr lang="en-US" dirty="0"/>
              <a:t>DEMO</a:t>
            </a:r>
          </a:p>
        </p:txBody>
      </p:sp>
      <p:sp>
        <p:nvSpPr>
          <p:cNvPr id="19" name="Text Placeholder 18">
            <a:extLst>
              <a:ext uri="{FF2B5EF4-FFF2-40B4-BE49-F238E27FC236}">
                <a16:creationId xmlns:a16="http://schemas.microsoft.com/office/drawing/2014/main" id="{C595D170-30A5-4657-8955-AF2D49CC4316}"/>
              </a:ext>
            </a:extLst>
          </p:cNvPr>
          <p:cNvSpPr>
            <a:spLocks noGrp="1"/>
          </p:cNvSpPr>
          <p:nvPr>
            <p:ph type="body" sz="quarter" idx="22"/>
          </p:nvPr>
        </p:nvSpPr>
        <p:spPr/>
        <p:txBody>
          <a:bodyPr>
            <a:normAutofit/>
          </a:bodyPr>
          <a:lstStyle/>
          <a:p>
            <a:r>
              <a:rPr lang="en-US" dirty="0" err="1"/>
              <a:t>CartPole</a:t>
            </a:r>
            <a:r>
              <a:rPr lang="en-US" dirty="0"/>
              <a:t> Introduced</a:t>
            </a:r>
          </a:p>
        </p:txBody>
      </p:sp>
      <p:pic>
        <p:nvPicPr>
          <p:cNvPr id="2" name="Picture Placeholder 12">
            <a:extLst>
              <a:ext uri="{FF2B5EF4-FFF2-40B4-BE49-F238E27FC236}">
                <a16:creationId xmlns:a16="http://schemas.microsoft.com/office/drawing/2014/main" id="{3B76A848-B16C-9CC8-0D5D-9D998C614B3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6611938" y="2505075"/>
            <a:ext cx="4568825" cy="2800350"/>
          </a:xfrm>
        </p:spPr>
      </p:pic>
    </p:spTree>
    <p:extLst>
      <p:ext uri="{BB962C8B-B14F-4D97-AF65-F5344CB8AC3E}">
        <p14:creationId xmlns:p14="http://schemas.microsoft.com/office/powerpoint/2010/main" val="113801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EF270-4A1C-4DDB-98D1-750F03E7B8EA}"/>
              </a:ext>
            </a:extLst>
          </p:cNvPr>
          <p:cNvSpPr>
            <a:spLocks noGrp="1"/>
          </p:cNvSpPr>
          <p:nvPr>
            <p:ph type="title"/>
          </p:nvPr>
        </p:nvSpPr>
        <p:spPr/>
        <p:txBody>
          <a:bodyPr/>
          <a:lstStyle/>
          <a:p>
            <a:r>
              <a:rPr lang="en-US" dirty="0"/>
              <a:t>What is RL with Deep Learning?</a:t>
            </a:r>
          </a:p>
        </p:txBody>
      </p:sp>
      <p:sp>
        <p:nvSpPr>
          <p:cNvPr id="3" name="Content Placeholder 2">
            <a:extLst>
              <a:ext uri="{FF2B5EF4-FFF2-40B4-BE49-F238E27FC236}">
                <a16:creationId xmlns:a16="http://schemas.microsoft.com/office/drawing/2014/main" id="{3921692F-9ADE-4A53-83BA-AF83F7C7EEF6}"/>
              </a:ext>
            </a:extLst>
          </p:cNvPr>
          <p:cNvSpPr>
            <a:spLocks noGrp="1"/>
          </p:cNvSpPr>
          <p:nvPr>
            <p:ph idx="1"/>
          </p:nvPr>
        </p:nvSpPr>
        <p:spPr/>
        <p:txBody>
          <a:bodyPr/>
          <a:lstStyle/>
          <a:p>
            <a:r>
              <a:rPr lang="en-US" dirty="0"/>
              <a:t>Deep Neural Networks are used to </a:t>
            </a:r>
            <a:r>
              <a:rPr lang="en-US" i="1" dirty="0">
                <a:solidFill>
                  <a:schemeClr val="tx2"/>
                </a:solidFill>
              </a:rPr>
              <a:t>approximate</a:t>
            </a:r>
            <a:r>
              <a:rPr lang="en-US" dirty="0"/>
              <a:t> the learnable functions (e.g., the policy or the value function).</a:t>
            </a:r>
          </a:p>
          <a:p>
            <a:r>
              <a:rPr lang="en-US" dirty="0"/>
              <a:t>We call it deep reinforcement learning (DRL) when we use deep learning techniques.</a:t>
            </a:r>
          </a:p>
          <a:p>
            <a:endParaRPr lang="en-US" dirty="0"/>
          </a:p>
          <a:p>
            <a:pPr marL="0" indent="0">
              <a:buNone/>
            </a:pPr>
            <a:r>
              <a:rPr lang="en-US" dirty="0"/>
              <a:t>Why are neural networks useful to RL?</a:t>
            </a:r>
          </a:p>
          <a:p>
            <a:r>
              <a:rPr lang="en-US" dirty="0"/>
              <a:t>RL agents learn function approximations. </a:t>
            </a:r>
          </a:p>
          <a:p>
            <a:r>
              <a:rPr lang="en-US" dirty="0"/>
              <a:t>Neural networks are great at approximating functions. </a:t>
            </a:r>
          </a:p>
        </p:txBody>
      </p:sp>
    </p:spTree>
    <p:extLst>
      <p:ext uri="{BB962C8B-B14F-4D97-AF65-F5344CB8AC3E}">
        <p14:creationId xmlns:p14="http://schemas.microsoft.com/office/powerpoint/2010/main" val="1465188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01DC-D68F-4172-9EFA-28EF7EBB6DA5}"/>
              </a:ext>
            </a:extLst>
          </p:cNvPr>
          <p:cNvSpPr>
            <a:spLocks noGrp="1"/>
          </p:cNvSpPr>
          <p:nvPr>
            <p:ph type="title"/>
          </p:nvPr>
        </p:nvSpPr>
        <p:spPr/>
        <p:txBody>
          <a:bodyPr/>
          <a:lstStyle/>
          <a:p>
            <a:r>
              <a:rPr lang="en-US" dirty="0"/>
              <a:t>What is Neural Network?</a:t>
            </a:r>
          </a:p>
        </p:txBody>
      </p:sp>
      <p:grpSp>
        <p:nvGrpSpPr>
          <p:cNvPr id="12" name="Group 11">
            <a:extLst>
              <a:ext uri="{FF2B5EF4-FFF2-40B4-BE49-F238E27FC236}">
                <a16:creationId xmlns:a16="http://schemas.microsoft.com/office/drawing/2014/main" id="{9FA01890-8356-4E45-82BD-57AD5AA25DC5}"/>
              </a:ext>
            </a:extLst>
          </p:cNvPr>
          <p:cNvGrpSpPr/>
          <p:nvPr/>
        </p:nvGrpSpPr>
        <p:grpSpPr>
          <a:xfrm>
            <a:off x="4181261" y="2182086"/>
            <a:ext cx="1188720" cy="335280"/>
            <a:chOff x="3347720" y="3632200"/>
            <a:chExt cx="1188720" cy="335280"/>
          </a:xfrm>
        </p:grpSpPr>
        <p:sp>
          <p:nvSpPr>
            <p:cNvPr id="7" name="Rectangle 6">
              <a:extLst>
                <a:ext uri="{FF2B5EF4-FFF2-40B4-BE49-F238E27FC236}">
                  <a16:creationId xmlns:a16="http://schemas.microsoft.com/office/drawing/2014/main" id="{7BBB8891-A158-4F29-B3E2-3B7B57BD18F4}"/>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53D84F-8844-4647-B871-5F1D2BE3A502}"/>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FF442B-6660-49DB-A7B2-C5A240ABD229}"/>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27ED5D-9CF5-436E-9731-BB32AB5401BD}"/>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372499-9923-4E03-BF5C-2E1614F1062C}"/>
              </a:ext>
            </a:extLst>
          </p:cNvPr>
          <p:cNvGrpSpPr/>
          <p:nvPr/>
        </p:nvGrpSpPr>
        <p:grpSpPr>
          <a:xfrm>
            <a:off x="4181261" y="2786772"/>
            <a:ext cx="1188720" cy="335280"/>
            <a:chOff x="3347720" y="3632200"/>
            <a:chExt cx="1188720" cy="335280"/>
          </a:xfrm>
        </p:grpSpPr>
        <p:sp>
          <p:nvSpPr>
            <p:cNvPr id="14" name="Rectangle 13">
              <a:extLst>
                <a:ext uri="{FF2B5EF4-FFF2-40B4-BE49-F238E27FC236}">
                  <a16:creationId xmlns:a16="http://schemas.microsoft.com/office/drawing/2014/main" id="{D7C467E7-DE6C-45F8-97F3-79BEF60B80F3}"/>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BD4670-E31A-46CB-A264-434E60310164}"/>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179310-A4A0-4A75-A13B-A4C7EE0DB4AB}"/>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EE618445-FBD0-4243-A2D1-D82010CC47D6}"/>
              </a:ext>
            </a:extLst>
          </p:cNvPr>
          <p:cNvSpPr/>
          <p:nvPr/>
        </p:nvSpPr>
        <p:spPr>
          <a:xfrm>
            <a:off x="4181261" y="1577400"/>
            <a:ext cx="1188720" cy="335280"/>
          </a:xfrm>
          <a:prstGeom prst="rect">
            <a:avLst/>
          </a:prstGeom>
          <a:solidFill>
            <a:schemeClr val="accent6"/>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 …,]]]</a:t>
            </a:r>
          </a:p>
        </p:txBody>
      </p:sp>
      <p:sp>
        <p:nvSpPr>
          <p:cNvPr id="23" name="TextBox 22">
            <a:extLst>
              <a:ext uri="{FF2B5EF4-FFF2-40B4-BE49-F238E27FC236}">
                <a16:creationId xmlns:a16="http://schemas.microsoft.com/office/drawing/2014/main" id="{5219F83B-ABC4-4D95-B3AC-DA713C393A74}"/>
              </a:ext>
            </a:extLst>
          </p:cNvPr>
          <p:cNvSpPr txBox="1"/>
          <p:nvPr/>
        </p:nvSpPr>
        <p:spPr>
          <a:xfrm>
            <a:off x="5369981" y="1543348"/>
            <a:ext cx="2464264" cy="369332"/>
          </a:xfrm>
          <a:prstGeom prst="rect">
            <a:avLst/>
          </a:prstGeom>
          <a:noFill/>
        </p:spPr>
        <p:txBody>
          <a:bodyPr wrap="none" rtlCol="0">
            <a:spAutoFit/>
          </a:bodyPr>
          <a:lstStyle/>
          <a:p>
            <a:r>
              <a:rPr lang="en-US" dirty="0"/>
              <a:t>Input Data (vector form)</a:t>
            </a:r>
          </a:p>
        </p:txBody>
      </p:sp>
      <p:sp>
        <p:nvSpPr>
          <p:cNvPr id="24" name="TextBox 23">
            <a:extLst>
              <a:ext uri="{FF2B5EF4-FFF2-40B4-BE49-F238E27FC236}">
                <a16:creationId xmlns:a16="http://schemas.microsoft.com/office/drawing/2014/main" id="{823D7B0D-C833-46CB-8523-068093EB5009}"/>
              </a:ext>
            </a:extLst>
          </p:cNvPr>
          <p:cNvSpPr txBox="1"/>
          <p:nvPr/>
        </p:nvSpPr>
        <p:spPr>
          <a:xfrm>
            <a:off x="5429914" y="2148034"/>
            <a:ext cx="685701" cy="369332"/>
          </a:xfrm>
          <a:prstGeom prst="rect">
            <a:avLst/>
          </a:prstGeom>
          <a:noFill/>
        </p:spPr>
        <p:txBody>
          <a:bodyPr wrap="none" rtlCol="0">
            <a:spAutoFit/>
          </a:bodyPr>
          <a:lstStyle/>
          <a:p>
            <a:r>
              <a:rPr lang="en-US" dirty="0"/>
              <a:t>Layer</a:t>
            </a:r>
          </a:p>
        </p:txBody>
      </p:sp>
      <p:sp>
        <p:nvSpPr>
          <p:cNvPr id="25" name="TextBox 24">
            <a:extLst>
              <a:ext uri="{FF2B5EF4-FFF2-40B4-BE49-F238E27FC236}">
                <a16:creationId xmlns:a16="http://schemas.microsoft.com/office/drawing/2014/main" id="{0ED305B7-FA26-41F7-9D29-FD61584A39FA}"/>
              </a:ext>
            </a:extLst>
          </p:cNvPr>
          <p:cNvSpPr txBox="1"/>
          <p:nvPr/>
        </p:nvSpPr>
        <p:spPr>
          <a:xfrm>
            <a:off x="5429914" y="2753381"/>
            <a:ext cx="685701" cy="369332"/>
          </a:xfrm>
          <a:prstGeom prst="rect">
            <a:avLst/>
          </a:prstGeom>
          <a:noFill/>
        </p:spPr>
        <p:txBody>
          <a:bodyPr wrap="none" rtlCol="0">
            <a:spAutoFit/>
          </a:bodyPr>
          <a:lstStyle/>
          <a:p>
            <a:r>
              <a:rPr lang="en-US" dirty="0"/>
              <a:t>Layer</a:t>
            </a:r>
          </a:p>
        </p:txBody>
      </p:sp>
      <p:cxnSp>
        <p:nvCxnSpPr>
          <p:cNvPr id="27" name="Straight Arrow Connector 26">
            <a:extLst>
              <a:ext uri="{FF2B5EF4-FFF2-40B4-BE49-F238E27FC236}">
                <a16:creationId xmlns:a16="http://schemas.microsoft.com/office/drawing/2014/main" id="{EABC821E-FC65-451C-939B-E5EFF8B0D6EA}"/>
              </a:ext>
            </a:extLst>
          </p:cNvPr>
          <p:cNvCxnSpPr>
            <a:stCxn id="19" idx="2"/>
            <a:endCxn id="7" idx="0"/>
          </p:cNvCxnSpPr>
          <p:nvPr/>
        </p:nvCxnSpPr>
        <p:spPr>
          <a:xfrm>
            <a:off x="4775621" y="1912680"/>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0C6DA07-4A04-4002-BF83-BFCF954864F9}"/>
              </a:ext>
            </a:extLst>
          </p:cNvPr>
          <p:cNvCxnSpPr/>
          <p:nvPr/>
        </p:nvCxnSpPr>
        <p:spPr>
          <a:xfrm>
            <a:off x="4786124" y="2517366"/>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226A0EF6-B7C8-499F-86E4-6106172BD3EE}"/>
              </a:ext>
            </a:extLst>
          </p:cNvPr>
          <p:cNvGrpSpPr/>
          <p:nvPr/>
        </p:nvGrpSpPr>
        <p:grpSpPr>
          <a:xfrm>
            <a:off x="4191764" y="3396595"/>
            <a:ext cx="1188720" cy="335280"/>
            <a:chOff x="3347720" y="3632200"/>
            <a:chExt cx="1188720" cy="335280"/>
          </a:xfrm>
        </p:grpSpPr>
        <p:sp>
          <p:nvSpPr>
            <p:cNvPr id="30" name="Rectangle 29">
              <a:extLst>
                <a:ext uri="{FF2B5EF4-FFF2-40B4-BE49-F238E27FC236}">
                  <a16:creationId xmlns:a16="http://schemas.microsoft.com/office/drawing/2014/main" id="{57C8D93C-8134-4950-B2A8-B3A2715EE301}"/>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5C4EA4-29A4-4E89-8007-5BFD7061BA72}"/>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7" name="Straight Arrow Connector 36">
            <a:extLst>
              <a:ext uri="{FF2B5EF4-FFF2-40B4-BE49-F238E27FC236}">
                <a16:creationId xmlns:a16="http://schemas.microsoft.com/office/drawing/2014/main" id="{D9C2D3DF-AB07-4AA3-BF24-EC0CB61EA4B7}"/>
              </a:ext>
            </a:extLst>
          </p:cNvPr>
          <p:cNvCxnSpPr/>
          <p:nvPr/>
        </p:nvCxnSpPr>
        <p:spPr>
          <a:xfrm>
            <a:off x="4775621" y="3122052"/>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0CBF105-8860-4CB7-AA66-06FC38E05B0C}"/>
              </a:ext>
            </a:extLst>
          </p:cNvPr>
          <p:cNvSpPr txBox="1"/>
          <p:nvPr/>
        </p:nvSpPr>
        <p:spPr>
          <a:xfrm>
            <a:off x="5429914" y="3362543"/>
            <a:ext cx="685701" cy="369332"/>
          </a:xfrm>
          <a:prstGeom prst="rect">
            <a:avLst/>
          </a:prstGeom>
          <a:noFill/>
        </p:spPr>
        <p:txBody>
          <a:bodyPr wrap="none" rtlCol="0">
            <a:spAutoFit/>
          </a:bodyPr>
          <a:lstStyle/>
          <a:p>
            <a:r>
              <a:rPr lang="en-US" dirty="0"/>
              <a:t>Layer</a:t>
            </a:r>
          </a:p>
        </p:txBody>
      </p:sp>
      <p:sp>
        <p:nvSpPr>
          <p:cNvPr id="39" name="Rectangle 38">
            <a:extLst>
              <a:ext uri="{FF2B5EF4-FFF2-40B4-BE49-F238E27FC236}">
                <a16:creationId xmlns:a16="http://schemas.microsoft.com/office/drawing/2014/main" id="{5389D9D4-9477-4F1E-9755-50E21A51C8A4}"/>
              </a:ext>
            </a:extLst>
          </p:cNvPr>
          <p:cNvSpPr/>
          <p:nvPr/>
        </p:nvSpPr>
        <p:spPr>
          <a:xfrm>
            <a:off x="4181261" y="4010786"/>
            <a:ext cx="1188720" cy="335280"/>
          </a:xfrm>
          <a:prstGeom prst="rect">
            <a:avLst/>
          </a:prstGeom>
          <a:solidFill>
            <a:schemeClr val="accent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40" name="TextBox 39">
            <a:extLst>
              <a:ext uri="{FF2B5EF4-FFF2-40B4-BE49-F238E27FC236}">
                <a16:creationId xmlns:a16="http://schemas.microsoft.com/office/drawing/2014/main" id="{62C32549-06DB-47A0-B3DA-9AF1DA486CB6}"/>
              </a:ext>
            </a:extLst>
          </p:cNvPr>
          <p:cNvSpPr txBox="1"/>
          <p:nvPr/>
        </p:nvSpPr>
        <p:spPr>
          <a:xfrm>
            <a:off x="5369981" y="3976734"/>
            <a:ext cx="1231619" cy="369332"/>
          </a:xfrm>
          <a:prstGeom prst="rect">
            <a:avLst/>
          </a:prstGeom>
          <a:noFill/>
        </p:spPr>
        <p:txBody>
          <a:bodyPr wrap="none" rtlCol="0">
            <a:spAutoFit/>
          </a:bodyPr>
          <a:lstStyle/>
          <a:p>
            <a:r>
              <a:rPr lang="en-US" dirty="0"/>
              <a:t>Predictions</a:t>
            </a:r>
          </a:p>
        </p:txBody>
      </p:sp>
      <p:sp>
        <p:nvSpPr>
          <p:cNvPr id="41" name="Rectangle 40">
            <a:extLst>
              <a:ext uri="{FF2B5EF4-FFF2-40B4-BE49-F238E27FC236}">
                <a16:creationId xmlns:a16="http://schemas.microsoft.com/office/drawing/2014/main" id="{9D9147A2-162C-4778-9946-80A41BA84736}"/>
              </a:ext>
            </a:extLst>
          </p:cNvPr>
          <p:cNvSpPr/>
          <p:nvPr/>
        </p:nvSpPr>
        <p:spPr>
          <a:xfrm>
            <a:off x="7030628" y="4010786"/>
            <a:ext cx="1188720" cy="335280"/>
          </a:xfrm>
          <a:prstGeom prst="rect">
            <a:avLst/>
          </a:prstGeom>
          <a:solidFill>
            <a:schemeClr val="accent6"/>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42" name="TextBox 41">
            <a:extLst>
              <a:ext uri="{FF2B5EF4-FFF2-40B4-BE49-F238E27FC236}">
                <a16:creationId xmlns:a16="http://schemas.microsoft.com/office/drawing/2014/main" id="{6B729311-24FA-4E9C-A0BD-41298BABBE08}"/>
              </a:ext>
            </a:extLst>
          </p:cNvPr>
          <p:cNvSpPr txBox="1"/>
          <p:nvPr/>
        </p:nvSpPr>
        <p:spPr>
          <a:xfrm>
            <a:off x="8219348" y="3993760"/>
            <a:ext cx="1795043" cy="646331"/>
          </a:xfrm>
          <a:prstGeom prst="rect">
            <a:avLst/>
          </a:prstGeom>
          <a:noFill/>
        </p:spPr>
        <p:txBody>
          <a:bodyPr wrap="none" rtlCol="0">
            <a:spAutoFit/>
          </a:bodyPr>
          <a:lstStyle/>
          <a:p>
            <a:r>
              <a:rPr lang="en-US" dirty="0"/>
              <a:t>Targets </a:t>
            </a:r>
          </a:p>
          <a:p>
            <a:r>
              <a:rPr lang="en-US" dirty="0"/>
              <a:t>(from input data)</a:t>
            </a:r>
          </a:p>
        </p:txBody>
      </p:sp>
      <p:cxnSp>
        <p:nvCxnSpPr>
          <p:cNvPr id="44" name="Straight Arrow Connector 43">
            <a:extLst>
              <a:ext uri="{FF2B5EF4-FFF2-40B4-BE49-F238E27FC236}">
                <a16:creationId xmlns:a16="http://schemas.microsoft.com/office/drawing/2014/main" id="{B99F9540-4D51-433E-95AC-EF3739C16829}"/>
              </a:ext>
            </a:extLst>
          </p:cNvPr>
          <p:cNvCxnSpPr/>
          <p:nvPr/>
        </p:nvCxnSpPr>
        <p:spPr>
          <a:xfrm>
            <a:off x="4787687" y="3741380"/>
            <a:ext cx="0" cy="269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CEAE026-FE4E-4F1B-AC3E-0103B487EF8F}"/>
              </a:ext>
            </a:extLst>
          </p:cNvPr>
          <p:cNvSpPr/>
          <p:nvPr/>
        </p:nvSpPr>
        <p:spPr>
          <a:xfrm>
            <a:off x="5640493" y="4692242"/>
            <a:ext cx="1188720" cy="335280"/>
          </a:xfrm>
          <a:prstGeom prst="rect">
            <a:avLst/>
          </a:prstGeom>
          <a:solidFill>
            <a:schemeClr val="bg2">
              <a:lumMod val="5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loss</a:t>
            </a:r>
          </a:p>
        </p:txBody>
      </p:sp>
      <p:cxnSp>
        <p:nvCxnSpPr>
          <p:cNvPr id="50" name="Connector: Elbow 49">
            <a:extLst>
              <a:ext uri="{FF2B5EF4-FFF2-40B4-BE49-F238E27FC236}">
                <a16:creationId xmlns:a16="http://schemas.microsoft.com/office/drawing/2014/main" id="{7D19287B-DE1E-4315-9A62-146607F78EFD}"/>
              </a:ext>
            </a:extLst>
          </p:cNvPr>
          <p:cNvCxnSpPr>
            <a:stCxn id="39" idx="2"/>
            <a:endCxn id="48" idx="1"/>
          </p:cNvCxnSpPr>
          <p:nvPr/>
        </p:nvCxnSpPr>
        <p:spPr>
          <a:xfrm rot="16200000" flipH="1">
            <a:off x="4951149" y="4170538"/>
            <a:ext cx="513816" cy="864872"/>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8E57B5C-F83B-4D66-9ACD-A19DC5A4E8EF}"/>
              </a:ext>
            </a:extLst>
          </p:cNvPr>
          <p:cNvCxnSpPr>
            <a:cxnSpLocks/>
          </p:cNvCxnSpPr>
          <p:nvPr/>
        </p:nvCxnSpPr>
        <p:spPr>
          <a:xfrm rot="5400000">
            <a:off x="6970193" y="4205088"/>
            <a:ext cx="513816" cy="79577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7BDFF220-3D70-4FD1-85B2-7906749B476E}"/>
              </a:ext>
            </a:extLst>
          </p:cNvPr>
          <p:cNvSpPr/>
          <p:nvPr/>
        </p:nvSpPr>
        <p:spPr>
          <a:xfrm>
            <a:off x="1908357" y="4552525"/>
            <a:ext cx="1477129" cy="815721"/>
          </a:xfrm>
          <a:prstGeom prst="rect">
            <a:avLst/>
          </a:prstGeom>
          <a:solidFill>
            <a:schemeClr val="accent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optimizer</a:t>
            </a:r>
          </a:p>
        </p:txBody>
      </p:sp>
      <p:sp>
        <p:nvSpPr>
          <p:cNvPr id="54" name="Rectangle 53">
            <a:extLst>
              <a:ext uri="{FF2B5EF4-FFF2-40B4-BE49-F238E27FC236}">
                <a16:creationId xmlns:a16="http://schemas.microsoft.com/office/drawing/2014/main" id="{8D3328BB-8912-48E4-8ED8-983DCD2D87AA}"/>
              </a:ext>
            </a:extLst>
          </p:cNvPr>
          <p:cNvSpPr/>
          <p:nvPr/>
        </p:nvSpPr>
        <p:spPr>
          <a:xfrm>
            <a:off x="2622500" y="2023488"/>
            <a:ext cx="1188720" cy="335280"/>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55" name="TextBox 54">
            <a:extLst>
              <a:ext uri="{FF2B5EF4-FFF2-40B4-BE49-F238E27FC236}">
                <a16:creationId xmlns:a16="http://schemas.microsoft.com/office/drawing/2014/main" id="{8E386175-9629-4F27-BEBB-7E870493C39E}"/>
              </a:ext>
            </a:extLst>
          </p:cNvPr>
          <p:cNvSpPr txBox="1"/>
          <p:nvPr/>
        </p:nvSpPr>
        <p:spPr>
          <a:xfrm>
            <a:off x="1460905" y="2000364"/>
            <a:ext cx="945131" cy="369332"/>
          </a:xfrm>
          <a:prstGeom prst="rect">
            <a:avLst/>
          </a:prstGeom>
          <a:noFill/>
        </p:spPr>
        <p:txBody>
          <a:bodyPr wrap="none" rtlCol="0">
            <a:spAutoFit/>
          </a:bodyPr>
          <a:lstStyle/>
          <a:p>
            <a:r>
              <a:rPr lang="en-US" dirty="0"/>
              <a:t>Weights</a:t>
            </a:r>
          </a:p>
        </p:txBody>
      </p:sp>
      <p:sp>
        <p:nvSpPr>
          <p:cNvPr id="56" name="Rectangle 55">
            <a:extLst>
              <a:ext uri="{FF2B5EF4-FFF2-40B4-BE49-F238E27FC236}">
                <a16:creationId xmlns:a16="http://schemas.microsoft.com/office/drawing/2014/main" id="{656F7CF3-9034-45D8-BB2E-A408FB90A581}"/>
              </a:ext>
            </a:extLst>
          </p:cNvPr>
          <p:cNvSpPr/>
          <p:nvPr/>
        </p:nvSpPr>
        <p:spPr>
          <a:xfrm>
            <a:off x="2607890" y="2650609"/>
            <a:ext cx="1188720" cy="335280"/>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 …]</a:t>
            </a:r>
          </a:p>
        </p:txBody>
      </p:sp>
      <p:sp>
        <p:nvSpPr>
          <p:cNvPr id="57" name="TextBox 56">
            <a:extLst>
              <a:ext uri="{FF2B5EF4-FFF2-40B4-BE49-F238E27FC236}">
                <a16:creationId xmlns:a16="http://schemas.microsoft.com/office/drawing/2014/main" id="{6B5F88D3-0AAB-4925-A7A2-9B77A9D1C72F}"/>
              </a:ext>
            </a:extLst>
          </p:cNvPr>
          <p:cNvSpPr txBox="1"/>
          <p:nvPr/>
        </p:nvSpPr>
        <p:spPr>
          <a:xfrm>
            <a:off x="1446295" y="2627485"/>
            <a:ext cx="945131" cy="369332"/>
          </a:xfrm>
          <a:prstGeom prst="rect">
            <a:avLst/>
          </a:prstGeom>
          <a:noFill/>
        </p:spPr>
        <p:txBody>
          <a:bodyPr wrap="none" rtlCol="0">
            <a:spAutoFit/>
          </a:bodyPr>
          <a:lstStyle/>
          <a:p>
            <a:r>
              <a:rPr lang="en-US" dirty="0"/>
              <a:t>Weights</a:t>
            </a:r>
          </a:p>
        </p:txBody>
      </p:sp>
      <p:sp>
        <p:nvSpPr>
          <p:cNvPr id="58" name="Rectangle 57">
            <a:extLst>
              <a:ext uri="{FF2B5EF4-FFF2-40B4-BE49-F238E27FC236}">
                <a16:creationId xmlns:a16="http://schemas.microsoft.com/office/drawing/2014/main" id="{7DCF6239-E712-4242-BB52-4C6B39B16A6A}"/>
              </a:ext>
            </a:extLst>
          </p:cNvPr>
          <p:cNvSpPr/>
          <p:nvPr/>
        </p:nvSpPr>
        <p:spPr>
          <a:xfrm>
            <a:off x="2626688" y="3242728"/>
            <a:ext cx="1188720" cy="335280"/>
          </a:xfrm>
          <a:prstGeom prst="rect">
            <a:avLst/>
          </a:prstGeom>
          <a:solidFill>
            <a:schemeClr val="accent5"/>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59" name="TextBox 58">
            <a:extLst>
              <a:ext uri="{FF2B5EF4-FFF2-40B4-BE49-F238E27FC236}">
                <a16:creationId xmlns:a16="http://schemas.microsoft.com/office/drawing/2014/main" id="{ECC4859F-505A-4B0C-8856-F4A831269791}"/>
              </a:ext>
            </a:extLst>
          </p:cNvPr>
          <p:cNvSpPr txBox="1"/>
          <p:nvPr/>
        </p:nvSpPr>
        <p:spPr>
          <a:xfrm>
            <a:off x="1465093" y="3219604"/>
            <a:ext cx="945131" cy="369332"/>
          </a:xfrm>
          <a:prstGeom prst="rect">
            <a:avLst/>
          </a:prstGeom>
          <a:noFill/>
        </p:spPr>
        <p:txBody>
          <a:bodyPr wrap="none" rtlCol="0">
            <a:spAutoFit/>
          </a:bodyPr>
          <a:lstStyle/>
          <a:p>
            <a:r>
              <a:rPr lang="en-US" dirty="0"/>
              <a:t>Weights</a:t>
            </a:r>
          </a:p>
        </p:txBody>
      </p:sp>
      <p:cxnSp>
        <p:nvCxnSpPr>
          <p:cNvPr id="61" name="Straight Arrow Connector 60">
            <a:extLst>
              <a:ext uri="{FF2B5EF4-FFF2-40B4-BE49-F238E27FC236}">
                <a16:creationId xmlns:a16="http://schemas.microsoft.com/office/drawing/2014/main" id="{D7ED1A8F-8D48-495E-BEF2-BCAE22E91A0B}"/>
              </a:ext>
            </a:extLst>
          </p:cNvPr>
          <p:cNvCxnSpPr>
            <a:cxnSpLocks/>
            <a:stCxn id="54" idx="3"/>
          </p:cNvCxnSpPr>
          <p:nvPr/>
        </p:nvCxnSpPr>
        <p:spPr>
          <a:xfrm flipV="1">
            <a:off x="3811220" y="2187173"/>
            <a:ext cx="403525" cy="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986AA29-3D55-47FA-A94B-DD2F99E35A91}"/>
              </a:ext>
            </a:extLst>
          </p:cNvPr>
          <p:cNvCxnSpPr>
            <a:cxnSpLocks/>
          </p:cNvCxnSpPr>
          <p:nvPr/>
        </p:nvCxnSpPr>
        <p:spPr>
          <a:xfrm flipV="1">
            <a:off x="3788239" y="2799880"/>
            <a:ext cx="403525" cy="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B307CFA-DC86-4716-A913-BEC971A38334}"/>
              </a:ext>
            </a:extLst>
          </p:cNvPr>
          <p:cNvCxnSpPr>
            <a:cxnSpLocks/>
          </p:cNvCxnSpPr>
          <p:nvPr/>
        </p:nvCxnSpPr>
        <p:spPr>
          <a:xfrm flipV="1">
            <a:off x="3798666" y="3408989"/>
            <a:ext cx="403525" cy="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325A1250-1DE0-4D47-BBEF-83206F0AFBA1}"/>
              </a:ext>
            </a:extLst>
          </p:cNvPr>
          <p:cNvCxnSpPr>
            <a:cxnSpLocks/>
            <a:stCxn id="48" idx="2"/>
            <a:endCxn id="53" idx="2"/>
          </p:cNvCxnSpPr>
          <p:nvPr/>
        </p:nvCxnSpPr>
        <p:spPr>
          <a:xfrm rot="5400000">
            <a:off x="4270526" y="3403919"/>
            <a:ext cx="340724" cy="3587931"/>
          </a:xfrm>
          <a:prstGeom prst="bentConnector3">
            <a:avLst>
              <a:gd name="adj1" fmla="val 16709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D0613689-E8E5-4F33-BB07-4155ED909D2B}"/>
              </a:ext>
            </a:extLst>
          </p:cNvPr>
          <p:cNvCxnSpPr>
            <a:cxnSpLocks/>
            <a:stCxn id="53" idx="1"/>
            <a:endCxn id="55" idx="1"/>
          </p:cNvCxnSpPr>
          <p:nvPr/>
        </p:nvCxnSpPr>
        <p:spPr>
          <a:xfrm rot="10800000">
            <a:off x="1460905" y="2185030"/>
            <a:ext cx="447452" cy="2775356"/>
          </a:xfrm>
          <a:prstGeom prst="bentConnector3">
            <a:avLst>
              <a:gd name="adj1" fmla="val 1510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3BD7125-DC4F-471B-8C9E-50CD8F2BD5F2}"/>
              </a:ext>
            </a:extLst>
          </p:cNvPr>
          <p:cNvCxnSpPr>
            <a:cxnSpLocks/>
            <a:stCxn id="53" idx="1"/>
            <a:endCxn id="57" idx="1"/>
          </p:cNvCxnSpPr>
          <p:nvPr/>
        </p:nvCxnSpPr>
        <p:spPr>
          <a:xfrm rot="10800000">
            <a:off x="1446295" y="2812152"/>
            <a:ext cx="462062" cy="2148235"/>
          </a:xfrm>
          <a:prstGeom prst="bentConnector3">
            <a:avLst>
              <a:gd name="adj1" fmla="val 14947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83E59376-DD4E-42E6-BA2B-579B5C593A8E}"/>
              </a:ext>
            </a:extLst>
          </p:cNvPr>
          <p:cNvCxnSpPr>
            <a:cxnSpLocks/>
            <a:stCxn id="53" idx="1"/>
            <a:endCxn id="59" idx="1"/>
          </p:cNvCxnSpPr>
          <p:nvPr/>
        </p:nvCxnSpPr>
        <p:spPr>
          <a:xfrm rot="10800000">
            <a:off x="1465093" y="3404270"/>
            <a:ext cx="443264" cy="1556116"/>
          </a:xfrm>
          <a:prstGeom prst="bentConnector3">
            <a:avLst>
              <a:gd name="adj1" fmla="val 151572"/>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B1C63E53-472B-4576-8D7E-BA6B2326632F}"/>
              </a:ext>
            </a:extLst>
          </p:cNvPr>
          <p:cNvSpPr txBox="1"/>
          <p:nvPr/>
        </p:nvSpPr>
        <p:spPr>
          <a:xfrm>
            <a:off x="1255950" y="889080"/>
            <a:ext cx="6434069" cy="369332"/>
          </a:xfrm>
          <a:prstGeom prst="rect">
            <a:avLst/>
          </a:prstGeom>
          <a:noFill/>
        </p:spPr>
        <p:txBody>
          <a:bodyPr wrap="none" rtlCol="0">
            <a:spAutoFit/>
          </a:bodyPr>
          <a:lstStyle/>
          <a:p>
            <a:r>
              <a:rPr lang="en-US" dirty="0"/>
              <a:t>Find the weights that minimize the loss (error), do until satisfied </a:t>
            </a:r>
          </a:p>
        </p:txBody>
      </p:sp>
      <p:sp>
        <p:nvSpPr>
          <p:cNvPr id="78" name="Rectangle 77">
            <a:extLst>
              <a:ext uri="{FF2B5EF4-FFF2-40B4-BE49-F238E27FC236}">
                <a16:creationId xmlns:a16="http://schemas.microsoft.com/office/drawing/2014/main" id="{7ED710C4-622B-4215-B9CF-8EDA4C51D285}"/>
              </a:ext>
            </a:extLst>
          </p:cNvPr>
          <p:cNvSpPr/>
          <p:nvPr/>
        </p:nvSpPr>
        <p:spPr>
          <a:xfrm>
            <a:off x="7476659" y="2249313"/>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D4C29BBB-8483-4796-AF59-EB94585A9DC8}"/>
              </a:ext>
            </a:extLst>
          </p:cNvPr>
          <p:cNvSpPr txBox="1"/>
          <p:nvPr/>
        </p:nvSpPr>
        <p:spPr>
          <a:xfrm>
            <a:off x="7668971" y="2155880"/>
            <a:ext cx="1598002" cy="369332"/>
          </a:xfrm>
          <a:prstGeom prst="rect">
            <a:avLst/>
          </a:prstGeom>
          <a:noFill/>
        </p:spPr>
        <p:txBody>
          <a:bodyPr wrap="none" rtlCol="0">
            <a:spAutoFit/>
          </a:bodyPr>
          <a:lstStyle/>
          <a:p>
            <a:r>
              <a:rPr lang="en-US" dirty="0"/>
              <a:t>Neuron or Unit</a:t>
            </a:r>
          </a:p>
        </p:txBody>
      </p:sp>
    </p:spTree>
    <p:extLst>
      <p:ext uri="{BB962C8B-B14F-4D97-AF65-F5344CB8AC3E}">
        <p14:creationId xmlns:p14="http://schemas.microsoft.com/office/powerpoint/2010/main" val="1016325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7BCFBFD-AE49-67DD-33ED-12988697990B}"/>
              </a:ext>
            </a:extLst>
          </p:cNvPr>
          <p:cNvSpPr>
            <a:spLocks noGrp="1"/>
          </p:cNvSpPr>
          <p:nvPr>
            <p:ph type="pic" sz="quarter" idx="13"/>
          </p:nvPr>
        </p:nvSpPr>
        <p:spPr/>
      </p:sp>
      <p:sp>
        <p:nvSpPr>
          <p:cNvPr id="5" name="Text Placeholder 4">
            <a:extLst>
              <a:ext uri="{FF2B5EF4-FFF2-40B4-BE49-F238E27FC236}">
                <a16:creationId xmlns:a16="http://schemas.microsoft.com/office/drawing/2014/main" id="{FEF4D3F4-5AA9-4D31-8AD4-C5AB35716901}"/>
              </a:ext>
            </a:extLst>
          </p:cNvPr>
          <p:cNvSpPr>
            <a:spLocks noGrp="1"/>
          </p:cNvSpPr>
          <p:nvPr>
            <p:ph type="body" sz="quarter" idx="10"/>
          </p:nvPr>
        </p:nvSpPr>
        <p:spPr/>
        <p:txBody>
          <a:bodyPr/>
          <a:lstStyle/>
          <a:p>
            <a:r>
              <a:rPr lang="en-US" dirty="0"/>
              <a:t>Units of a dense layer are connected to every unit in the layer that follows.</a:t>
            </a:r>
          </a:p>
          <a:p>
            <a:r>
              <a:rPr lang="en-US" dirty="0"/>
              <a:t>Typical uses: </a:t>
            </a:r>
          </a:p>
          <a:p>
            <a:pPr lvl="1"/>
            <a:r>
              <a:rPr lang="en-US" dirty="0"/>
              <a:t>Classification </a:t>
            </a:r>
          </a:p>
          <a:p>
            <a:pPr lvl="1"/>
            <a:r>
              <a:rPr lang="en-US" dirty="0"/>
              <a:t>Regression</a:t>
            </a:r>
          </a:p>
          <a:p>
            <a:endParaRPr lang="en-US" dirty="0"/>
          </a:p>
        </p:txBody>
      </p:sp>
      <p:sp>
        <p:nvSpPr>
          <p:cNvPr id="2" name="Title 1">
            <a:extLst>
              <a:ext uri="{FF2B5EF4-FFF2-40B4-BE49-F238E27FC236}">
                <a16:creationId xmlns:a16="http://schemas.microsoft.com/office/drawing/2014/main" id="{6CFBDFF5-BD00-4478-B02F-B0B7909905BC}"/>
              </a:ext>
            </a:extLst>
          </p:cNvPr>
          <p:cNvSpPr>
            <a:spLocks noGrp="1"/>
          </p:cNvSpPr>
          <p:nvPr>
            <p:ph type="title"/>
          </p:nvPr>
        </p:nvSpPr>
        <p:spPr>
          <a:xfrm>
            <a:off x="652463" y="346076"/>
            <a:ext cx="6148704" cy="568324"/>
          </a:xfrm>
        </p:spPr>
        <p:txBody>
          <a:bodyPr>
            <a:normAutofit fontScale="90000"/>
          </a:bodyPr>
          <a:lstStyle/>
          <a:p>
            <a:r>
              <a:rPr lang="en-US" dirty="0"/>
              <a:t>What is a Fully Connected Network?</a:t>
            </a:r>
          </a:p>
        </p:txBody>
      </p:sp>
      <p:sp>
        <p:nvSpPr>
          <p:cNvPr id="22" name="Text Placeholder 21">
            <a:extLst>
              <a:ext uri="{FF2B5EF4-FFF2-40B4-BE49-F238E27FC236}">
                <a16:creationId xmlns:a16="http://schemas.microsoft.com/office/drawing/2014/main" id="{40693718-E88B-2567-8C11-FFB4DF4D6AF3}"/>
              </a:ext>
            </a:extLst>
          </p:cNvPr>
          <p:cNvSpPr>
            <a:spLocks noGrp="1"/>
          </p:cNvSpPr>
          <p:nvPr>
            <p:ph type="body" sz="quarter" idx="16"/>
          </p:nvPr>
        </p:nvSpPr>
        <p:spPr/>
        <p:txBody>
          <a:bodyPr/>
          <a:lstStyle/>
          <a:p>
            <a:endParaRPr lang="en-US"/>
          </a:p>
        </p:txBody>
      </p:sp>
      <p:grpSp>
        <p:nvGrpSpPr>
          <p:cNvPr id="59" name="Group 58">
            <a:extLst>
              <a:ext uri="{FF2B5EF4-FFF2-40B4-BE49-F238E27FC236}">
                <a16:creationId xmlns:a16="http://schemas.microsoft.com/office/drawing/2014/main" id="{DD1A78EB-E2F6-4DEC-A9F5-2841EB3269E4}"/>
              </a:ext>
            </a:extLst>
          </p:cNvPr>
          <p:cNvGrpSpPr/>
          <p:nvPr/>
        </p:nvGrpSpPr>
        <p:grpSpPr>
          <a:xfrm>
            <a:off x="6346919" y="1067673"/>
            <a:ext cx="3553427" cy="4556949"/>
            <a:chOff x="2033485" y="3271923"/>
            <a:chExt cx="1859465" cy="2384596"/>
          </a:xfrm>
        </p:grpSpPr>
        <p:grpSp>
          <p:nvGrpSpPr>
            <p:cNvPr id="6" name="Group 5">
              <a:extLst>
                <a:ext uri="{FF2B5EF4-FFF2-40B4-BE49-F238E27FC236}">
                  <a16:creationId xmlns:a16="http://schemas.microsoft.com/office/drawing/2014/main" id="{9398D122-2A63-4250-A7D3-E78184C0AED0}"/>
                </a:ext>
              </a:extLst>
            </p:cNvPr>
            <p:cNvGrpSpPr/>
            <p:nvPr/>
          </p:nvGrpSpPr>
          <p:grpSpPr>
            <a:xfrm>
              <a:off x="2033485" y="3271923"/>
              <a:ext cx="1848962" cy="521502"/>
              <a:chOff x="3347720" y="3632200"/>
              <a:chExt cx="1188720" cy="335280"/>
            </a:xfrm>
          </p:grpSpPr>
          <p:sp>
            <p:nvSpPr>
              <p:cNvPr id="7" name="Rectangle 6">
                <a:extLst>
                  <a:ext uri="{FF2B5EF4-FFF2-40B4-BE49-F238E27FC236}">
                    <a16:creationId xmlns:a16="http://schemas.microsoft.com/office/drawing/2014/main" id="{C44DF8CE-D846-4EF1-B3FD-17E6AAF59A60}"/>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6E721E-A5D1-4A08-807E-267706691398}"/>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437B433-47CE-4C57-97DA-2A492975CC44}"/>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D536E4-0D0D-47AF-A7FD-AAFA51F72678}"/>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5A986FA-D414-4E92-9AE0-DC59940973A9}"/>
                </a:ext>
              </a:extLst>
            </p:cNvPr>
            <p:cNvGrpSpPr/>
            <p:nvPr/>
          </p:nvGrpSpPr>
          <p:grpSpPr>
            <a:xfrm>
              <a:off x="2033485" y="4222167"/>
              <a:ext cx="1848962" cy="521502"/>
              <a:chOff x="3347720" y="3632200"/>
              <a:chExt cx="1188720" cy="335280"/>
            </a:xfrm>
          </p:grpSpPr>
          <p:sp>
            <p:nvSpPr>
              <p:cNvPr id="12" name="Rectangle 11">
                <a:extLst>
                  <a:ext uri="{FF2B5EF4-FFF2-40B4-BE49-F238E27FC236}">
                    <a16:creationId xmlns:a16="http://schemas.microsoft.com/office/drawing/2014/main" id="{932546F4-A8B0-4BF6-BB80-A165F4E98BD6}"/>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532541-ADA8-4F4F-BC42-A1B83C8DE8D2}"/>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EB2D52-92FA-4455-B435-3A6690968338}"/>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7726553-BE08-4953-9855-B8004F819BA2}"/>
                </a:ext>
              </a:extLst>
            </p:cNvPr>
            <p:cNvGrpSpPr/>
            <p:nvPr/>
          </p:nvGrpSpPr>
          <p:grpSpPr>
            <a:xfrm>
              <a:off x="2043988" y="5135017"/>
              <a:ext cx="1848962" cy="521502"/>
              <a:chOff x="3347720" y="3632200"/>
              <a:chExt cx="1188720" cy="335280"/>
            </a:xfrm>
          </p:grpSpPr>
          <p:sp>
            <p:nvSpPr>
              <p:cNvPr id="19" name="Rectangle 18">
                <a:extLst>
                  <a:ext uri="{FF2B5EF4-FFF2-40B4-BE49-F238E27FC236}">
                    <a16:creationId xmlns:a16="http://schemas.microsoft.com/office/drawing/2014/main" id="{2F2E5A2F-F2F3-4EBB-B228-4DE17F65F649}"/>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3D7C61-6CEE-4C92-B1FD-EAC552A94DE3}"/>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3FD671CA-215C-47D2-A234-7AE76AC23BB2}"/>
                </a:ext>
              </a:extLst>
            </p:cNvPr>
            <p:cNvCxnSpPr>
              <a:stCxn id="8" idx="2"/>
              <a:endCxn id="13" idx="0"/>
            </p:cNvCxnSpPr>
            <p:nvPr/>
          </p:nvCxnSpPr>
          <p:spPr>
            <a:xfrm>
              <a:off x="2396957" y="3698606"/>
              <a:ext cx="33558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836AA89-E433-43A9-9FD8-BF84C0054540}"/>
                </a:ext>
              </a:extLst>
            </p:cNvPr>
            <p:cNvCxnSpPr>
              <a:cxnSpLocks/>
              <a:stCxn id="8" idx="2"/>
              <a:endCxn id="14" idx="0"/>
            </p:cNvCxnSpPr>
            <p:nvPr/>
          </p:nvCxnSpPr>
          <p:spPr>
            <a:xfrm>
              <a:off x="2396957" y="3698606"/>
              <a:ext cx="84262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BF094A6-ED0B-4547-9F2F-B51F1C8D42EC}"/>
                </a:ext>
              </a:extLst>
            </p:cNvPr>
            <p:cNvCxnSpPr>
              <a:cxnSpLocks/>
              <a:stCxn id="9" idx="2"/>
              <a:endCxn id="14" idx="0"/>
            </p:cNvCxnSpPr>
            <p:nvPr/>
          </p:nvCxnSpPr>
          <p:spPr>
            <a:xfrm>
              <a:off x="2946114" y="3698606"/>
              <a:ext cx="293471"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EFD5A54-113C-406E-BE17-66C195237028}"/>
                </a:ext>
              </a:extLst>
            </p:cNvPr>
            <p:cNvCxnSpPr>
              <a:cxnSpLocks/>
              <a:stCxn id="9" idx="2"/>
              <a:endCxn id="13" idx="0"/>
            </p:cNvCxnSpPr>
            <p:nvPr/>
          </p:nvCxnSpPr>
          <p:spPr>
            <a:xfrm flipH="1">
              <a:off x="2732545" y="3698606"/>
              <a:ext cx="213569"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0583B71-322A-49FF-8203-180055DEC6F5}"/>
                </a:ext>
              </a:extLst>
            </p:cNvPr>
            <p:cNvCxnSpPr>
              <a:cxnSpLocks/>
              <a:stCxn id="10" idx="2"/>
              <a:endCxn id="14" idx="0"/>
            </p:cNvCxnSpPr>
            <p:nvPr/>
          </p:nvCxnSpPr>
          <p:spPr>
            <a:xfrm flipH="1">
              <a:off x="3239585" y="3698606"/>
              <a:ext cx="25568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69D39D5-AB6B-42B0-B36F-28B8C83E6092}"/>
                </a:ext>
              </a:extLst>
            </p:cNvPr>
            <p:cNvCxnSpPr>
              <a:cxnSpLocks/>
              <a:stCxn id="10" idx="2"/>
              <a:endCxn id="13" idx="0"/>
            </p:cNvCxnSpPr>
            <p:nvPr/>
          </p:nvCxnSpPr>
          <p:spPr>
            <a:xfrm flipH="1">
              <a:off x="2732545" y="3698606"/>
              <a:ext cx="76272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66FAD3A-A3C6-4BA8-88E4-209B0B8D4F1C}"/>
                </a:ext>
              </a:extLst>
            </p:cNvPr>
            <p:cNvCxnSpPr>
              <a:cxnSpLocks/>
              <a:stCxn id="13" idx="2"/>
              <a:endCxn id="20" idx="0"/>
            </p:cNvCxnSpPr>
            <p:nvPr/>
          </p:nvCxnSpPr>
          <p:spPr>
            <a:xfrm>
              <a:off x="2732545" y="4648850"/>
              <a:ext cx="22190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7E8A929-807F-4CBE-942A-CAFFC06C7F9A}"/>
                </a:ext>
              </a:extLst>
            </p:cNvPr>
            <p:cNvCxnSpPr>
              <a:cxnSpLocks/>
              <a:stCxn id="14" idx="2"/>
              <a:endCxn id="20" idx="0"/>
            </p:cNvCxnSpPr>
            <p:nvPr/>
          </p:nvCxnSpPr>
          <p:spPr>
            <a:xfrm flipH="1">
              <a:off x="2954450" y="4648850"/>
              <a:ext cx="28513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6413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58D7D99-C93B-EB4A-4397-2289B20E6516}"/>
              </a:ext>
            </a:extLst>
          </p:cNvPr>
          <p:cNvSpPr>
            <a:spLocks noGrp="1"/>
          </p:cNvSpPr>
          <p:nvPr>
            <p:ph type="pic" sz="quarter" idx="13"/>
          </p:nvPr>
        </p:nvSpPr>
        <p:spPr/>
      </p:sp>
      <p:sp>
        <p:nvSpPr>
          <p:cNvPr id="7" name="Text Placeholder 6">
            <a:extLst>
              <a:ext uri="{FF2B5EF4-FFF2-40B4-BE49-F238E27FC236}">
                <a16:creationId xmlns:a16="http://schemas.microsoft.com/office/drawing/2014/main" id="{7D017B24-C3D6-4774-A40E-DA2F0E3A39EB}"/>
              </a:ext>
            </a:extLst>
          </p:cNvPr>
          <p:cNvSpPr>
            <a:spLocks noGrp="1"/>
          </p:cNvSpPr>
          <p:nvPr>
            <p:ph type="body" sz="quarter" idx="10"/>
          </p:nvPr>
        </p:nvSpPr>
        <p:spPr/>
        <p:txBody>
          <a:bodyPr>
            <a:normAutofit fontScale="92500"/>
          </a:bodyPr>
          <a:lstStyle/>
          <a:p>
            <a:pPr marL="285750" indent="-285750">
              <a:buFont typeface="Arial" panose="020B0604020202020204" pitchFamily="34" charset="0"/>
              <a:buChar char="•"/>
            </a:pPr>
            <a:r>
              <a:rPr lang="en-US" dirty="0"/>
              <a:t>Consist of stacks of convolution and max-pooling layers. </a:t>
            </a:r>
          </a:p>
          <a:p>
            <a:pPr marL="285750" indent="-285750">
              <a:buFont typeface="Arial" panose="020B0604020202020204" pitchFamily="34" charset="0"/>
              <a:buChar char="•"/>
            </a:pPr>
            <a:r>
              <a:rPr lang="en-US" dirty="0"/>
              <a:t>Apply a convolution function as window that slides across the data, applying some function to the data within that window.</a:t>
            </a:r>
          </a:p>
          <a:p>
            <a:pPr marL="285750" indent="-285750">
              <a:buFont typeface="Arial" panose="020B0604020202020204" pitchFamily="34" charset="0"/>
              <a:buChar char="•"/>
            </a:pPr>
            <a:r>
              <a:rPr lang="en-US" dirty="0"/>
              <a:t>Conv Layers learn kernel</a:t>
            </a:r>
          </a:p>
          <a:p>
            <a:pPr marL="285750" indent="-285750">
              <a:buFont typeface="Arial" panose="020B0604020202020204" pitchFamily="34" charset="0"/>
              <a:buChar char="•"/>
            </a:pPr>
            <a:r>
              <a:rPr lang="en-US" dirty="0"/>
              <a:t>Max Pooling layers use a fixed (max value) kernel and are used to </a:t>
            </a:r>
            <a:r>
              <a:rPr lang="en-US" dirty="0" err="1"/>
              <a:t>downsample</a:t>
            </a:r>
            <a:r>
              <a:rPr lang="en-US" dirty="0"/>
              <a:t> (reduce the number of features)</a:t>
            </a:r>
          </a:p>
          <a:p>
            <a:pPr marL="285750" indent="-285750">
              <a:buFont typeface="Arial" panose="020B0604020202020204" pitchFamily="34" charset="0"/>
              <a:buChar char="•"/>
            </a:pPr>
            <a:r>
              <a:rPr lang="en-US" dirty="0"/>
              <a:t>Results in representations that are translation invariant.</a:t>
            </a:r>
          </a:p>
          <a:p>
            <a:pPr marL="285750" indent="-285750">
              <a:buFont typeface="Arial" panose="020B0604020202020204" pitchFamily="34" charset="0"/>
              <a:buChar char="•"/>
            </a:pPr>
            <a:r>
              <a:rPr lang="en-US" dirty="0"/>
              <a:t>Best for:</a:t>
            </a:r>
          </a:p>
          <a:p>
            <a:pPr marL="742950" lvl="1" indent="-285750">
              <a:buFont typeface="Arial" panose="020B0604020202020204" pitchFamily="34" charset="0"/>
              <a:buChar char="•"/>
            </a:pPr>
            <a:r>
              <a:rPr lang="en-US" dirty="0"/>
              <a:t>Sequences (1D conv)</a:t>
            </a:r>
          </a:p>
          <a:p>
            <a:pPr marL="742950" lvl="1" indent="-285750">
              <a:buFont typeface="Arial" panose="020B0604020202020204" pitchFamily="34" charset="0"/>
              <a:buChar char="•"/>
            </a:pPr>
            <a:r>
              <a:rPr lang="en-US" dirty="0"/>
              <a:t>Images (2D conv)</a:t>
            </a:r>
          </a:p>
          <a:p>
            <a:pPr marL="742950" lvl="1" indent="-285750">
              <a:buFont typeface="Arial" panose="020B0604020202020204" pitchFamily="34" charset="0"/>
              <a:buChar char="•"/>
            </a:pPr>
            <a:r>
              <a:rPr lang="en-US" dirty="0"/>
              <a:t>Video (3D conv)</a:t>
            </a:r>
          </a:p>
          <a:p>
            <a:pPr marL="285750" indent="-285750">
              <a:buFont typeface="Arial" panose="020B0604020202020204" pitchFamily="34" charset="0"/>
              <a:buChar char="•"/>
            </a:pPr>
            <a:r>
              <a:rPr lang="en-US" dirty="0"/>
              <a:t>Typical uses:</a:t>
            </a:r>
          </a:p>
          <a:p>
            <a:pPr marL="742950" lvl="1" indent="-285750">
              <a:buFont typeface="Arial" panose="020B0604020202020204" pitchFamily="34" charset="0"/>
              <a:buChar char="•"/>
            </a:pPr>
            <a:r>
              <a:rPr lang="en-US" dirty="0"/>
              <a:t>Image classification</a:t>
            </a:r>
          </a:p>
          <a:p>
            <a:pPr marL="742950" lvl="1" indent="-285750">
              <a:buFont typeface="Arial" panose="020B0604020202020204" pitchFamily="34" charset="0"/>
              <a:buChar char="•"/>
            </a:pPr>
            <a:r>
              <a:rPr lang="en-US" dirty="0"/>
              <a:t>Image segmentation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7CA246D1-20D4-4FA5-A1BA-2F13E7810916}"/>
              </a:ext>
            </a:extLst>
          </p:cNvPr>
          <p:cNvSpPr>
            <a:spLocks noGrp="1"/>
          </p:cNvSpPr>
          <p:nvPr>
            <p:ph type="title"/>
          </p:nvPr>
        </p:nvSpPr>
        <p:spPr/>
        <p:txBody>
          <a:bodyPr>
            <a:normAutofit fontScale="90000"/>
          </a:bodyPr>
          <a:lstStyle/>
          <a:p>
            <a:r>
              <a:rPr lang="en-US" dirty="0"/>
              <a:t>What is a Convolutional Neural Network (CNN)</a:t>
            </a:r>
          </a:p>
        </p:txBody>
      </p:sp>
      <p:grpSp>
        <p:nvGrpSpPr>
          <p:cNvPr id="10" name="Group 9">
            <a:extLst>
              <a:ext uri="{FF2B5EF4-FFF2-40B4-BE49-F238E27FC236}">
                <a16:creationId xmlns:a16="http://schemas.microsoft.com/office/drawing/2014/main" id="{E77C4362-A80B-4D58-BB32-5438F5995DF6}"/>
              </a:ext>
            </a:extLst>
          </p:cNvPr>
          <p:cNvGrpSpPr/>
          <p:nvPr/>
        </p:nvGrpSpPr>
        <p:grpSpPr>
          <a:xfrm>
            <a:off x="6624883" y="128549"/>
            <a:ext cx="2987749" cy="2138548"/>
            <a:chOff x="4907728" y="96134"/>
            <a:chExt cx="2987749" cy="2138548"/>
          </a:xfrm>
        </p:grpSpPr>
        <p:pic>
          <p:nvPicPr>
            <p:cNvPr id="9" name="Picture 8">
              <a:extLst>
                <a:ext uri="{FF2B5EF4-FFF2-40B4-BE49-F238E27FC236}">
                  <a16:creationId xmlns:a16="http://schemas.microsoft.com/office/drawing/2014/main" id="{2145A8E8-B362-405B-8204-2E24A7356B6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907728" y="96134"/>
              <a:ext cx="2987749" cy="2138548"/>
            </a:xfrm>
            <a:prstGeom prst="rect">
              <a:avLst/>
            </a:prstGeom>
          </p:spPr>
        </p:pic>
        <p:sp>
          <p:nvSpPr>
            <p:cNvPr id="8" name="Arrow: Right 7">
              <a:extLst>
                <a:ext uri="{FF2B5EF4-FFF2-40B4-BE49-F238E27FC236}">
                  <a16:creationId xmlns:a16="http://schemas.microsoft.com/office/drawing/2014/main" id="{79E7E5F5-B609-4B12-BFB7-AA7C09C73B5D}"/>
                </a:ext>
              </a:extLst>
            </p:cNvPr>
            <p:cNvSpPr/>
            <p:nvPr/>
          </p:nvSpPr>
          <p:spPr>
            <a:xfrm>
              <a:off x="6586870" y="844205"/>
              <a:ext cx="164805" cy="202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B3C8AC1-83C7-46E2-B39B-BD327D3E6C25}"/>
              </a:ext>
            </a:extLst>
          </p:cNvPr>
          <p:cNvGrpSpPr/>
          <p:nvPr/>
        </p:nvGrpSpPr>
        <p:grpSpPr>
          <a:xfrm>
            <a:off x="6546941" y="2457446"/>
            <a:ext cx="3327264" cy="4266916"/>
            <a:chOff x="2033485" y="3271923"/>
            <a:chExt cx="1859465" cy="2384596"/>
          </a:xfrm>
        </p:grpSpPr>
        <p:grpSp>
          <p:nvGrpSpPr>
            <p:cNvPr id="12" name="Group 11">
              <a:extLst>
                <a:ext uri="{FF2B5EF4-FFF2-40B4-BE49-F238E27FC236}">
                  <a16:creationId xmlns:a16="http://schemas.microsoft.com/office/drawing/2014/main" id="{F75DF247-7D47-4BEC-B245-F33C6D065247}"/>
                </a:ext>
              </a:extLst>
            </p:cNvPr>
            <p:cNvGrpSpPr/>
            <p:nvPr/>
          </p:nvGrpSpPr>
          <p:grpSpPr>
            <a:xfrm>
              <a:off x="2033485" y="3271923"/>
              <a:ext cx="1848962" cy="521502"/>
              <a:chOff x="3347720" y="3632200"/>
              <a:chExt cx="1188720" cy="335280"/>
            </a:xfrm>
          </p:grpSpPr>
          <p:sp>
            <p:nvSpPr>
              <p:cNvPr id="28" name="Rectangle 27">
                <a:extLst>
                  <a:ext uri="{FF2B5EF4-FFF2-40B4-BE49-F238E27FC236}">
                    <a16:creationId xmlns:a16="http://schemas.microsoft.com/office/drawing/2014/main" id="{69E5FC8F-4550-4C77-8FA5-F6887708564F}"/>
                  </a:ext>
                </a:extLst>
              </p:cNvPr>
              <p:cNvSpPr/>
              <p:nvPr/>
            </p:nvSpPr>
            <p:spPr>
              <a:xfrm>
                <a:off x="3347720" y="3632200"/>
                <a:ext cx="1188720" cy="335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44796D-25A2-4AD9-AB62-4D9FAD7919E5}"/>
                  </a:ext>
                </a:extLst>
              </p:cNvPr>
              <p:cNvSpPr/>
              <p:nvPr/>
            </p:nvSpPr>
            <p:spPr>
              <a:xfrm>
                <a:off x="347472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DFCAC07-EBF1-4586-9D52-67416C792271}"/>
                  </a:ext>
                </a:extLst>
              </p:cNvPr>
              <p:cNvSpPr/>
              <p:nvPr/>
            </p:nvSpPr>
            <p:spPr>
              <a:xfrm>
                <a:off x="382778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5161E23-D50F-44C6-A4D0-FA9764B30352}"/>
                  </a:ext>
                </a:extLst>
              </p:cNvPr>
              <p:cNvSpPr/>
              <p:nvPr/>
            </p:nvSpPr>
            <p:spPr>
              <a:xfrm>
                <a:off x="4180840"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4CFDBE8-F86C-4B9D-8160-FACC26FB7AF1}"/>
                </a:ext>
              </a:extLst>
            </p:cNvPr>
            <p:cNvGrpSpPr/>
            <p:nvPr/>
          </p:nvGrpSpPr>
          <p:grpSpPr>
            <a:xfrm>
              <a:off x="2033485" y="4222167"/>
              <a:ext cx="1848962" cy="521502"/>
              <a:chOff x="3347720" y="3632200"/>
              <a:chExt cx="1188720" cy="335280"/>
            </a:xfrm>
          </p:grpSpPr>
          <p:sp>
            <p:nvSpPr>
              <p:cNvPr id="25" name="Rectangle 24">
                <a:extLst>
                  <a:ext uri="{FF2B5EF4-FFF2-40B4-BE49-F238E27FC236}">
                    <a16:creationId xmlns:a16="http://schemas.microsoft.com/office/drawing/2014/main" id="{1577F736-7975-4B67-8EC5-3946A450B045}"/>
                  </a:ext>
                </a:extLst>
              </p:cNvPr>
              <p:cNvSpPr/>
              <p:nvPr/>
            </p:nvSpPr>
            <p:spPr>
              <a:xfrm>
                <a:off x="3347720" y="3632200"/>
                <a:ext cx="1188720" cy="335280"/>
              </a:xfrm>
              <a:prstGeom prst="rect">
                <a:avLst/>
              </a:prstGeom>
              <a:solidFill>
                <a:schemeClr val="accent2">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08501EA-3552-458E-8739-AFD38F477B89}"/>
                  </a:ext>
                </a:extLst>
              </p:cNvPr>
              <p:cNvSpPr/>
              <p:nvPr/>
            </p:nvSpPr>
            <p:spPr>
              <a:xfrm>
                <a:off x="3690474"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1781C58-1181-4C24-8188-3A98A45D49F9}"/>
                  </a:ext>
                </a:extLst>
              </p:cNvPr>
              <p:cNvSpPr/>
              <p:nvPr/>
            </p:nvSpPr>
            <p:spPr>
              <a:xfrm>
                <a:off x="4016456"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B5867A2C-B291-4DDC-AA74-EE9A6E5FA757}"/>
                </a:ext>
              </a:extLst>
            </p:cNvPr>
            <p:cNvGrpSpPr/>
            <p:nvPr/>
          </p:nvGrpSpPr>
          <p:grpSpPr>
            <a:xfrm>
              <a:off x="2043988" y="5135017"/>
              <a:ext cx="1848962" cy="521502"/>
              <a:chOff x="3347720" y="3632200"/>
              <a:chExt cx="1188720" cy="335280"/>
            </a:xfrm>
          </p:grpSpPr>
          <p:sp>
            <p:nvSpPr>
              <p:cNvPr id="23" name="Rectangle 22">
                <a:extLst>
                  <a:ext uri="{FF2B5EF4-FFF2-40B4-BE49-F238E27FC236}">
                    <a16:creationId xmlns:a16="http://schemas.microsoft.com/office/drawing/2014/main" id="{85F906BE-9BAD-4D00-8A0F-3ACAB3E92DC5}"/>
                  </a:ext>
                </a:extLst>
              </p:cNvPr>
              <p:cNvSpPr/>
              <p:nvPr/>
            </p:nvSpPr>
            <p:spPr>
              <a:xfrm>
                <a:off x="3347720" y="3632200"/>
                <a:ext cx="11887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262AA0C-36B5-4DEE-B23D-75024304A1EB}"/>
                  </a:ext>
                </a:extLst>
              </p:cNvPr>
              <p:cNvSpPr/>
              <p:nvPr/>
            </p:nvSpPr>
            <p:spPr>
              <a:xfrm>
                <a:off x="3826387" y="3688874"/>
                <a:ext cx="213360"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8BB21700-1992-4426-BC07-E38BCD035DB3}"/>
                </a:ext>
              </a:extLst>
            </p:cNvPr>
            <p:cNvCxnSpPr>
              <a:stCxn id="29" idx="2"/>
              <a:endCxn id="26" idx="0"/>
            </p:cNvCxnSpPr>
            <p:nvPr/>
          </p:nvCxnSpPr>
          <p:spPr>
            <a:xfrm>
              <a:off x="2396957" y="3698606"/>
              <a:ext cx="33558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4D51B7A-D042-4598-94A6-9001B377401B}"/>
                </a:ext>
              </a:extLst>
            </p:cNvPr>
            <p:cNvCxnSpPr>
              <a:cxnSpLocks/>
              <a:stCxn id="29" idx="2"/>
              <a:endCxn id="27" idx="0"/>
            </p:cNvCxnSpPr>
            <p:nvPr/>
          </p:nvCxnSpPr>
          <p:spPr>
            <a:xfrm>
              <a:off x="2396957" y="3698606"/>
              <a:ext cx="842628"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2B35B0-3248-4893-B24E-D99C3A971014}"/>
                </a:ext>
              </a:extLst>
            </p:cNvPr>
            <p:cNvCxnSpPr>
              <a:cxnSpLocks/>
              <a:stCxn id="30" idx="2"/>
              <a:endCxn id="27" idx="0"/>
            </p:cNvCxnSpPr>
            <p:nvPr/>
          </p:nvCxnSpPr>
          <p:spPr>
            <a:xfrm>
              <a:off x="2946114" y="3698606"/>
              <a:ext cx="293471"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E90D9A-F7C9-4664-A18E-F2428F2F1004}"/>
                </a:ext>
              </a:extLst>
            </p:cNvPr>
            <p:cNvCxnSpPr>
              <a:cxnSpLocks/>
              <a:stCxn id="30" idx="2"/>
              <a:endCxn id="26" idx="0"/>
            </p:cNvCxnSpPr>
            <p:nvPr/>
          </p:nvCxnSpPr>
          <p:spPr>
            <a:xfrm flipH="1">
              <a:off x="2732545" y="3698606"/>
              <a:ext cx="213569"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9F2C6CB-F0F6-4EF2-A58C-C435F2DF683D}"/>
                </a:ext>
              </a:extLst>
            </p:cNvPr>
            <p:cNvCxnSpPr>
              <a:cxnSpLocks/>
              <a:stCxn id="31" idx="2"/>
              <a:endCxn id="27" idx="0"/>
            </p:cNvCxnSpPr>
            <p:nvPr/>
          </p:nvCxnSpPr>
          <p:spPr>
            <a:xfrm flipH="1">
              <a:off x="3239585" y="3698606"/>
              <a:ext cx="25568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85FDD73-4ADE-476A-8A41-75E7DAF1C5A4}"/>
                </a:ext>
              </a:extLst>
            </p:cNvPr>
            <p:cNvCxnSpPr>
              <a:cxnSpLocks/>
              <a:stCxn id="31" idx="2"/>
              <a:endCxn id="26" idx="0"/>
            </p:cNvCxnSpPr>
            <p:nvPr/>
          </p:nvCxnSpPr>
          <p:spPr>
            <a:xfrm flipH="1">
              <a:off x="2732545" y="3698606"/>
              <a:ext cx="762727" cy="611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038BB68-DEA2-4C0A-80E5-DA4CC1C71944}"/>
                </a:ext>
              </a:extLst>
            </p:cNvPr>
            <p:cNvCxnSpPr>
              <a:cxnSpLocks/>
              <a:stCxn id="26" idx="2"/>
              <a:endCxn id="24" idx="0"/>
            </p:cNvCxnSpPr>
            <p:nvPr/>
          </p:nvCxnSpPr>
          <p:spPr>
            <a:xfrm>
              <a:off x="2732545" y="4648850"/>
              <a:ext cx="22190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9772BA3-A569-4C5B-BC7A-B9207AE9FDD7}"/>
                </a:ext>
              </a:extLst>
            </p:cNvPr>
            <p:cNvCxnSpPr>
              <a:cxnSpLocks/>
              <a:stCxn id="27" idx="2"/>
              <a:endCxn id="24" idx="0"/>
            </p:cNvCxnSpPr>
            <p:nvPr/>
          </p:nvCxnSpPr>
          <p:spPr>
            <a:xfrm flipH="1">
              <a:off x="2954450" y="4648850"/>
              <a:ext cx="285135" cy="5743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5E64271B-F683-4BDB-AADC-34FC0DA4E132}"/>
              </a:ext>
            </a:extLst>
          </p:cNvPr>
          <p:cNvSpPr txBox="1"/>
          <p:nvPr/>
        </p:nvSpPr>
        <p:spPr>
          <a:xfrm>
            <a:off x="9874205" y="2733394"/>
            <a:ext cx="1642730" cy="369332"/>
          </a:xfrm>
          <a:prstGeom prst="rect">
            <a:avLst/>
          </a:prstGeom>
          <a:noFill/>
        </p:spPr>
        <p:txBody>
          <a:bodyPr wrap="square" rtlCol="0">
            <a:spAutoFit/>
          </a:bodyPr>
          <a:lstStyle/>
          <a:p>
            <a:r>
              <a:rPr lang="en-US" dirty="0"/>
              <a:t>Conv Layer</a:t>
            </a:r>
          </a:p>
        </p:txBody>
      </p:sp>
      <p:sp>
        <p:nvSpPr>
          <p:cNvPr id="34" name="TextBox 33">
            <a:extLst>
              <a:ext uri="{FF2B5EF4-FFF2-40B4-BE49-F238E27FC236}">
                <a16:creationId xmlns:a16="http://schemas.microsoft.com/office/drawing/2014/main" id="{7A0FEEE9-32FF-4C2E-8FC7-0D244D486093}"/>
              </a:ext>
            </a:extLst>
          </p:cNvPr>
          <p:cNvSpPr txBox="1"/>
          <p:nvPr/>
        </p:nvSpPr>
        <p:spPr>
          <a:xfrm>
            <a:off x="9925954" y="4274942"/>
            <a:ext cx="1642730" cy="646331"/>
          </a:xfrm>
          <a:prstGeom prst="rect">
            <a:avLst/>
          </a:prstGeom>
          <a:noFill/>
        </p:spPr>
        <p:txBody>
          <a:bodyPr wrap="square" rtlCol="0">
            <a:spAutoFit/>
          </a:bodyPr>
          <a:lstStyle/>
          <a:p>
            <a:r>
              <a:rPr lang="en-US" dirty="0"/>
              <a:t>Max-Pooling Layer</a:t>
            </a:r>
          </a:p>
        </p:txBody>
      </p:sp>
      <p:sp>
        <p:nvSpPr>
          <p:cNvPr id="35" name="TextBox 34">
            <a:extLst>
              <a:ext uri="{FF2B5EF4-FFF2-40B4-BE49-F238E27FC236}">
                <a16:creationId xmlns:a16="http://schemas.microsoft.com/office/drawing/2014/main" id="{183C0F61-79B3-4930-9CE5-B4825DFB8627}"/>
              </a:ext>
            </a:extLst>
          </p:cNvPr>
          <p:cNvSpPr txBox="1"/>
          <p:nvPr/>
        </p:nvSpPr>
        <p:spPr>
          <a:xfrm>
            <a:off x="9974361" y="6067152"/>
            <a:ext cx="1642730" cy="369332"/>
          </a:xfrm>
          <a:prstGeom prst="rect">
            <a:avLst/>
          </a:prstGeom>
          <a:noFill/>
        </p:spPr>
        <p:txBody>
          <a:bodyPr wrap="square" rtlCol="0">
            <a:spAutoFit/>
          </a:bodyPr>
          <a:lstStyle/>
          <a:p>
            <a:r>
              <a:rPr lang="en-US" dirty="0"/>
              <a:t>Dense Layer</a:t>
            </a:r>
          </a:p>
        </p:txBody>
      </p:sp>
    </p:spTree>
    <p:extLst>
      <p:ext uri="{BB962C8B-B14F-4D97-AF65-F5344CB8AC3E}">
        <p14:creationId xmlns:p14="http://schemas.microsoft.com/office/powerpoint/2010/main" val="3340855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2" y="1476188"/>
            <a:ext cx="3921249" cy="3439389"/>
          </a:xfrm>
        </p:spPr>
        <p:txBody>
          <a:bodyPr/>
          <a:lstStyle/>
          <a:p>
            <a:r>
              <a:rPr lang="en-US" dirty="0"/>
              <a:t>Intro to Advanced Computing</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r>
              <a:rPr lang="en-US" dirty="0"/>
              <a:t>Subtitle Goes Here</a:t>
            </a:r>
          </a:p>
        </p:txBody>
      </p:sp>
    </p:spTree>
    <p:extLst>
      <p:ext uri="{BB962C8B-B14F-4D97-AF65-F5344CB8AC3E}">
        <p14:creationId xmlns:p14="http://schemas.microsoft.com/office/powerpoint/2010/main" val="2144964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DBFF294-7032-9C0C-E80D-6601E7C843A0}"/>
              </a:ext>
            </a:extLst>
          </p:cNvPr>
          <p:cNvSpPr>
            <a:spLocks noGrp="1"/>
          </p:cNvSpPr>
          <p:nvPr>
            <p:ph type="title"/>
          </p:nvPr>
        </p:nvSpPr>
        <p:spPr/>
        <p:txBody>
          <a:bodyPr/>
          <a:lstStyle/>
          <a:p>
            <a:r>
              <a:rPr lang="en-US" dirty="0"/>
              <a:t>Reinforcement Learning Code</a:t>
            </a:r>
          </a:p>
        </p:txBody>
      </p:sp>
      <p:sp>
        <p:nvSpPr>
          <p:cNvPr id="2" name="Footer Placeholder 1">
            <a:extLst>
              <a:ext uri="{FF2B5EF4-FFF2-40B4-BE49-F238E27FC236}">
                <a16:creationId xmlns:a16="http://schemas.microsoft.com/office/drawing/2014/main" id="{910CAB6B-82AB-52B2-E370-57AC310AB996}"/>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DF4D32A2-EEE4-8821-0BAF-258403BB422F}"/>
              </a:ext>
            </a:extLst>
          </p:cNvPr>
          <p:cNvSpPr>
            <a:spLocks noGrp="1"/>
          </p:cNvSpPr>
          <p:nvPr>
            <p:ph type="sldNum" sz="quarter" idx="4"/>
          </p:nvPr>
        </p:nvSpPr>
        <p:spPr/>
        <p:txBody>
          <a:bodyPr/>
          <a:lstStyle/>
          <a:p>
            <a:fld id="{00F9DAA1-1DF7-43E0-8E29-0CE1148553C7}" type="slidenum">
              <a:rPr lang="en-US" smtClean="0"/>
              <a:pPr/>
              <a:t>40</a:t>
            </a:fld>
            <a:endParaRPr lang="en-US" dirty="0"/>
          </a:p>
        </p:txBody>
      </p:sp>
      <p:sp>
        <p:nvSpPr>
          <p:cNvPr id="9" name="Text Placeholder 8">
            <a:extLst>
              <a:ext uri="{FF2B5EF4-FFF2-40B4-BE49-F238E27FC236}">
                <a16:creationId xmlns:a16="http://schemas.microsoft.com/office/drawing/2014/main" id="{D8BA61A3-F3FA-914C-603B-2CBE1CA750BD}"/>
              </a:ext>
            </a:extLst>
          </p:cNvPr>
          <p:cNvSpPr>
            <a:spLocks noGrp="1"/>
          </p:cNvSpPr>
          <p:nvPr>
            <p:ph type="body" sz="quarter" idx="10"/>
          </p:nvPr>
        </p:nvSpPr>
        <p:spPr/>
        <p:txBody>
          <a:bodyPr/>
          <a:lstStyle/>
          <a:p>
            <a:endParaRPr lang="en-US"/>
          </a:p>
        </p:txBody>
      </p:sp>
      <p:sp>
        <p:nvSpPr>
          <p:cNvPr id="10" name="Content Placeholder 9">
            <a:extLst>
              <a:ext uri="{FF2B5EF4-FFF2-40B4-BE49-F238E27FC236}">
                <a16:creationId xmlns:a16="http://schemas.microsoft.com/office/drawing/2014/main" id="{1F9ED3C1-C1F1-79E6-60AD-F7F201E0191E}"/>
              </a:ext>
            </a:extLst>
          </p:cNvPr>
          <p:cNvSpPr>
            <a:spLocks noGrp="1"/>
          </p:cNvSpPr>
          <p:nvPr>
            <p:ph sz="quarter" idx="11"/>
          </p:nvPr>
        </p:nvSpPr>
        <p:spPr/>
        <p:txBody>
          <a:bodyPr/>
          <a:lstStyle/>
          <a:p>
            <a:endParaRPr lang="en-US"/>
          </a:p>
        </p:txBody>
      </p:sp>
    </p:spTree>
    <p:extLst>
      <p:ext uri="{BB962C8B-B14F-4D97-AF65-F5344CB8AC3E}">
        <p14:creationId xmlns:p14="http://schemas.microsoft.com/office/powerpoint/2010/main" val="204715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idx="4294967295"/>
          </p:nvPr>
        </p:nvSpPr>
        <p:spPr>
          <a:xfrm>
            <a:off x="515500" y="188533"/>
            <a:ext cx="10896600" cy="1196975"/>
          </a:xfrm>
        </p:spPr>
        <p:txBody>
          <a:bodyPr/>
          <a:lstStyle/>
          <a:p>
            <a:r>
              <a:rPr lang="en-US" dirty="0"/>
              <a:t>Your typical Deep Reinforcement Learning tool stack</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4294967295"/>
          </p:nvPr>
        </p:nvSpPr>
        <p:spPr>
          <a:xfrm>
            <a:off x="515500" y="1475585"/>
            <a:ext cx="2867025" cy="860425"/>
          </a:xfrm>
        </p:spPr>
        <p:txBody>
          <a:bodyPr vert="horz" wrap="square" lIns="0" tIns="0" rIns="0" bIns="0" rtlCol="0">
            <a:spAutoFit/>
          </a:bodyPr>
          <a:lstStyle/>
          <a:p>
            <a:pPr marL="0" indent="0" defTabSz="932742">
              <a:lnSpc>
                <a:spcPct val="100000"/>
              </a:lnSpc>
              <a:spcBef>
                <a:spcPct val="20000"/>
              </a:spcBef>
              <a:buSzPct val="90000"/>
              <a:buNone/>
            </a:pPr>
            <a:r>
              <a:rPr lang="en-US"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936614" y="1374512"/>
            <a:ext cx="842652" cy="10245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117" y="1416745"/>
            <a:ext cx="1486321" cy="1003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663825" y="1416745"/>
            <a:ext cx="2019299" cy="9401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4117" y="1416745"/>
            <a:ext cx="2125368" cy="1024580"/>
          </a:xfrm>
          <a:prstGeom prst="rect">
            <a:avLst/>
          </a:prstGeom>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15500" y="3000828"/>
            <a:ext cx="2866815"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Machine Learning &amp; Deep Learning</a:t>
            </a:r>
          </a:p>
        </p:txBody>
      </p:sp>
      <p:grpSp>
        <p:nvGrpSpPr>
          <p:cNvPr id="8" name="Group 7">
            <a:extLst>
              <a:ext uri="{FF2B5EF4-FFF2-40B4-BE49-F238E27FC236}">
                <a16:creationId xmlns:a16="http://schemas.microsoft.com/office/drawing/2014/main" id="{4F5E8F32-EBA0-4FB8-A4C9-0025F8894E96}"/>
              </a:ext>
            </a:extLst>
          </p:cNvPr>
          <p:cNvGrpSpPr/>
          <p:nvPr/>
        </p:nvGrpSpPr>
        <p:grpSpPr>
          <a:xfrm>
            <a:off x="3733117" y="2748160"/>
            <a:ext cx="1394817" cy="1470387"/>
            <a:chOff x="9244496" y="2840493"/>
            <a:chExt cx="1394817" cy="1470387"/>
          </a:xfrm>
        </p:grpSpPr>
        <p:sp>
          <p:nvSpPr>
            <p:cNvPr id="19" name="Rectangle 18">
              <a:extLst>
                <a:ext uri="{FF2B5EF4-FFF2-40B4-BE49-F238E27FC236}">
                  <a16:creationId xmlns:a16="http://schemas.microsoft.com/office/drawing/2014/main" id="{3E181928-2D92-4D17-8D7D-4AAA54BE8310}"/>
                </a:ext>
              </a:extLst>
            </p:cNvPr>
            <p:cNvSpPr/>
            <p:nvPr/>
          </p:nvSpPr>
          <p:spPr>
            <a:xfrm>
              <a:off x="9716700" y="4126214"/>
              <a:ext cx="522322"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PyTorch</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15500" y="4941767"/>
            <a:ext cx="2866815"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Reinforcement Learning</a:t>
            </a:r>
          </a:p>
        </p:txBody>
      </p:sp>
      <p:grpSp>
        <p:nvGrpSpPr>
          <p:cNvPr id="14" name="Group 13">
            <a:extLst>
              <a:ext uri="{FF2B5EF4-FFF2-40B4-BE49-F238E27FC236}">
                <a16:creationId xmlns:a16="http://schemas.microsoft.com/office/drawing/2014/main" id="{5272F12E-4E01-CB0C-028B-1C4BB3D6D387}"/>
              </a:ext>
            </a:extLst>
          </p:cNvPr>
          <p:cNvGrpSpPr/>
          <p:nvPr/>
        </p:nvGrpSpPr>
        <p:grpSpPr>
          <a:xfrm>
            <a:off x="3778868" y="4747205"/>
            <a:ext cx="1394817" cy="1250898"/>
            <a:chOff x="9244496" y="3059982"/>
            <a:chExt cx="1394817" cy="1250898"/>
          </a:xfrm>
        </p:grpSpPr>
        <p:sp>
          <p:nvSpPr>
            <p:cNvPr id="15" name="Rectangle 14">
              <a:extLst>
                <a:ext uri="{FF2B5EF4-FFF2-40B4-BE49-F238E27FC236}">
                  <a16:creationId xmlns:a16="http://schemas.microsoft.com/office/drawing/2014/main" id="{B70080DD-FBEA-9E6A-442A-9C65E55FEEBC}"/>
                </a:ext>
              </a:extLst>
            </p:cNvPr>
            <p:cNvSpPr/>
            <p:nvPr/>
          </p:nvSpPr>
          <p:spPr>
            <a:xfrm>
              <a:off x="9524438" y="4126214"/>
              <a:ext cx="906851"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Open AI Gym</a:t>
              </a:r>
            </a:p>
          </p:txBody>
        </p:sp>
        <p:pic>
          <p:nvPicPr>
            <p:cNvPr id="16" name="Picture 10">
              <a:extLst>
                <a:ext uri="{FF2B5EF4-FFF2-40B4-BE49-F238E27FC236}">
                  <a16:creationId xmlns:a16="http://schemas.microsoft.com/office/drawing/2014/main" id="{3B85B5C6-0556-9882-93D6-CF29FEE975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9244496" y="3059982"/>
              <a:ext cx="1394817" cy="9558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485FACC1-68AD-8BDC-A844-26D048B0AE4F}"/>
              </a:ext>
            </a:extLst>
          </p:cNvPr>
          <p:cNvGrpSpPr/>
          <p:nvPr/>
        </p:nvGrpSpPr>
        <p:grpSpPr>
          <a:xfrm>
            <a:off x="5738335" y="4747205"/>
            <a:ext cx="1237069" cy="1620230"/>
            <a:chOff x="9359331" y="3059982"/>
            <a:chExt cx="1237069" cy="1620230"/>
          </a:xfrm>
        </p:grpSpPr>
        <p:sp>
          <p:nvSpPr>
            <p:cNvPr id="18" name="Rectangle 17">
              <a:extLst>
                <a:ext uri="{FF2B5EF4-FFF2-40B4-BE49-F238E27FC236}">
                  <a16:creationId xmlns:a16="http://schemas.microsoft.com/office/drawing/2014/main" id="{306E0CEB-9B4C-B474-2153-DA5E3D6C7033}"/>
                </a:ext>
              </a:extLst>
            </p:cNvPr>
            <p:cNvSpPr/>
            <p:nvPr/>
          </p:nvSpPr>
          <p:spPr>
            <a:xfrm>
              <a:off x="9359331" y="4126214"/>
              <a:ext cx="1237069" cy="553998"/>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dirty="0">
                  <a:solidFill>
                    <a:srgbClr val="1A1A1A"/>
                  </a:solidFill>
                  <a:latin typeface="Segoe UI" panose="020B0502040204020203" pitchFamily="34" charset="0"/>
                  <a:cs typeface="Segoe UI" panose="020B0502040204020203" pitchFamily="34" charset="0"/>
                </a:rPr>
                <a:t>Gymnasium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(replaces Open AI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Gym)</a:t>
              </a:r>
            </a:p>
          </p:txBody>
        </p:sp>
        <p:pic>
          <p:nvPicPr>
            <p:cNvPr id="20" name="Picture 10">
              <a:extLst>
                <a:ext uri="{FF2B5EF4-FFF2-40B4-BE49-F238E27FC236}">
                  <a16:creationId xmlns:a16="http://schemas.microsoft.com/office/drawing/2014/main" id="{B4B15CC0-2A9F-D1AD-2F93-64889117B6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9445085" y="3059982"/>
              <a:ext cx="993639" cy="9558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6590E330-C148-331A-5BBA-47E240C8C82A}"/>
              </a:ext>
            </a:extLst>
          </p:cNvPr>
          <p:cNvGrpSpPr/>
          <p:nvPr/>
        </p:nvGrpSpPr>
        <p:grpSpPr>
          <a:xfrm>
            <a:off x="7244617" y="4792020"/>
            <a:ext cx="1200521" cy="1206083"/>
            <a:chOff x="9377607" y="3104797"/>
            <a:chExt cx="1200521" cy="1206083"/>
          </a:xfrm>
        </p:grpSpPr>
        <p:sp>
          <p:nvSpPr>
            <p:cNvPr id="22" name="Rectangle 21">
              <a:extLst>
                <a:ext uri="{FF2B5EF4-FFF2-40B4-BE49-F238E27FC236}">
                  <a16:creationId xmlns:a16="http://schemas.microsoft.com/office/drawing/2014/main" id="{BEA682E3-B5F7-489A-9F75-3D040C88DD0C}"/>
                </a:ext>
              </a:extLst>
            </p:cNvPr>
            <p:cNvSpPr/>
            <p:nvPr/>
          </p:nvSpPr>
          <p:spPr>
            <a:xfrm>
              <a:off x="9377607" y="4126214"/>
              <a:ext cx="1200521"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dirty="0">
                  <a:solidFill>
                    <a:srgbClr val="1A1A1A"/>
                  </a:solidFill>
                  <a:latin typeface="Segoe UI" panose="020B0502040204020203" pitchFamily="34" charset="0"/>
                  <a:cs typeface="Segoe UI" panose="020B0502040204020203" pitchFamily="34" charset="0"/>
                </a:rPr>
                <a:t>Stable Baselines 3</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23" name="Picture 10">
              <a:extLst>
                <a:ext uri="{FF2B5EF4-FFF2-40B4-BE49-F238E27FC236}">
                  <a16:creationId xmlns:a16="http://schemas.microsoft.com/office/drawing/2014/main" id="{1EC02E75-1F81-D862-89B4-3D181B360D5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9445085" y="3104797"/>
              <a:ext cx="993639" cy="8662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8519A2C3-267F-6810-764C-022DFAFF0B3C}"/>
              </a:ext>
            </a:extLst>
          </p:cNvPr>
          <p:cNvGrpSpPr/>
          <p:nvPr/>
        </p:nvGrpSpPr>
        <p:grpSpPr>
          <a:xfrm>
            <a:off x="8662835" y="4807201"/>
            <a:ext cx="1258358" cy="1199894"/>
            <a:chOff x="9348692" y="3110986"/>
            <a:chExt cx="1258358" cy="1199894"/>
          </a:xfrm>
        </p:grpSpPr>
        <p:sp>
          <p:nvSpPr>
            <p:cNvPr id="25" name="Rectangle 24">
              <a:extLst>
                <a:ext uri="{FF2B5EF4-FFF2-40B4-BE49-F238E27FC236}">
                  <a16:creationId xmlns:a16="http://schemas.microsoft.com/office/drawing/2014/main" id="{B2823839-1D72-EF15-A6A5-6949845DCBB4}"/>
                </a:ext>
              </a:extLst>
            </p:cNvPr>
            <p:cNvSpPr/>
            <p:nvPr/>
          </p:nvSpPr>
          <p:spPr>
            <a:xfrm>
              <a:off x="9348692" y="4126214"/>
              <a:ext cx="1258358"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dirty="0">
                  <a:solidFill>
                    <a:srgbClr val="1A1A1A"/>
                  </a:solidFill>
                  <a:latin typeface="Segoe UI" panose="020B0502040204020203" pitchFamily="34" charset="0"/>
                  <a:cs typeface="Segoe UI" panose="020B0502040204020203" pitchFamily="34" charset="0"/>
                </a:rPr>
                <a:t>RL Baselines 3 Zoo</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26" name="Picture 10">
              <a:extLst>
                <a:ext uri="{FF2B5EF4-FFF2-40B4-BE49-F238E27FC236}">
                  <a16:creationId xmlns:a16="http://schemas.microsoft.com/office/drawing/2014/main" id="{81FF5238-0543-BC6B-EE41-D21C0B26A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9445085" y="3110986"/>
              <a:ext cx="993639" cy="8538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Rectangle 331">
            <a:extLst>
              <a:ext uri="{FF2B5EF4-FFF2-40B4-BE49-F238E27FC236}">
                <a16:creationId xmlns:a16="http://schemas.microsoft.com/office/drawing/2014/main" id="{801EA08C-EC77-5A61-E4B5-A9D5CEC5C68D}"/>
              </a:ext>
            </a:extLst>
          </p:cNvPr>
          <p:cNvSpPr/>
          <p:nvPr/>
        </p:nvSpPr>
        <p:spPr>
          <a:xfrm>
            <a:off x="6837413" y="1639139"/>
            <a:ext cx="4387214" cy="946126"/>
          </a:xfrm>
          <a:prstGeom prst="rect">
            <a:avLst/>
          </a:prstGeom>
          <a:solidFill>
            <a:schemeClr val="bg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r"/>
            <a:r>
              <a:rPr lang="en-US" sz="1400" dirty="0"/>
              <a:t>Experience Store</a:t>
            </a:r>
          </a:p>
        </p:txBody>
      </p:sp>
      <p:sp>
        <p:nvSpPr>
          <p:cNvPr id="3" name="Footer Placeholder 2">
            <a:extLst>
              <a:ext uri="{FF2B5EF4-FFF2-40B4-BE49-F238E27FC236}">
                <a16:creationId xmlns:a16="http://schemas.microsoft.com/office/drawing/2014/main" id="{7E24B065-A903-C6C6-3BFA-BADAAEA23915}"/>
              </a:ext>
            </a:extLst>
          </p:cNvPr>
          <p:cNvSpPr>
            <a:spLocks noGrp="1"/>
          </p:cNvSpPr>
          <p:nvPr>
            <p:ph type="ftr" sz="quarter" idx="3"/>
          </p:nvPr>
        </p:nvSpPr>
        <p:spPr>
          <a:xfrm>
            <a:off x="6670160" y="6466371"/>
            <a:ext cx="4114800" cy="331932"/>
          </a:xfrm>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0C8183E3-A64D-D93B-0310-A250B2C37C4B}"/>
              </a:ext>
            </a:extLst>
          </p:cNvPr>
          <p:cNvSpPr>
            <a:spLocks noGrp="1"/>
          </p:cNvSpPr>
          <p:nvPr>
            <p:ph type="sldNum" sz="quarter" idx="4"/>
          </p:nvPr>
        </p:nvSpPr>
        <p:spPr>
          <a:xfrm>
            <a:off x="11072226" y="6466371"/>
            <a:ext cx="436355" cy="331932"/>
          </a:xfrm>
        </p:spPr>
        <p:txBody>
          <a:bodyPr/>
          <a:lstStyle/>
          <a:p>
            <a:fld id="{00F9DAA1-1DF7-43E0-8E29-0CE1148553C7}" type="slidenum">
              <a:rPr lang="en-US" smtClean="0"/>
              <a:pPr/>
              <a:t>42</a:t>
            </a:fld>
            <a:endParaRPr lang="en-US" dirty="0"/>
          </a:p>
        </p:txBody>
      </p:sp>
      <p:sp>
        <p:nvSpPr>
          <p:cNvPr id="7" name="Title 6">
            <a:extLst>
              <a:ext uri="{FF2B5EF4-FFF2-40B4-BE49-F238E27FC236}">
                <a16:creationId xmlns:a16="http://schemas.microsoft.com/office/drawing/2014/main" id="{58FFD612-68EF-16F1-BC82-23B160D83F47}"/>
              </a:ext>
            </a:extLst>
          </p:cNvPr>
          <p:cNvSpPr>
            <a:spLocks noGrp="1"/>
          </p:cNvSpPr>
          <p:nvPr>
            <p:ph type="title"/>
          </p:nvPr>
        </p:nvSpPr>
        <p:spPr>
          <a:xfrm>
            <a:off x="652462" y="159586"/>
            <a:ext cx="10891838" cy="568324"/>
          </a:xfrm>
        </p:spPr>
        <p:txBody>
          <a:bodyPr/>
          <a:lstStyle/>
          <a:p>
            <a:r>
              <a:rPr lang="en-US" dirty="0"/>
              <a:t>A2C Decomposed – Training For </a:t>
            </a:r>
            <a:r>
              <a:rPr lang="en-US" dirty="0" err="1"/>
              <a:t>CartPole</a:t>
            </a:r>
            <a:r>
              <a:rPr lang="en-US" dirty="0"/>
              <a:t> Environment</a:t>
            </a:r>
          </a:p>
        </p:txBody>
      </p:sp>
      <p:sp>
        <p:nvSpPr>
          <p:cNvPr id="10" name="Rectangle 9">
            <a:extLst>
              <a:ext uri="{FF2B5EF4-FFF2-40B4-BE49-F238E27FC236}">
                <a16:creationId xmlns:a16="http://schemas.microsoft.com/office/drawing/2014/main" id="{FD36B201-2ECA-E774-7A5E-C66F96227598}"/>
              </a:ext>
            </a:extLst>
          </p:cNvPr>
          <p:cNvSpPr/>
          <p:nvPr/>
        </p:nvSpPr>
        <p:spPr>
          <a:xfrm>
            <a:off x="787360" y="2737035"/>
            <a:ext cx="5236564" cy="1868150"/>
          </a:xfrm>
          <a:prstGeom prst="rect">
            <a:avLst/>
          </a:prstGeom>
          <a:solidFill>
            <a:schemeClr val="bg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dirty="0"/>
              <a:t>One Agent </a:t>
            </a:r>
            <a:br>
              <a:rPr lang="en-US" sz="1400" dirty="0"/>
            </a:br>
            <a:r>
              <a:rPr lang="en-US" sz="1400" dirty="0"/>
              <a:t>One Deep Neural Network with shared parameters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4285A2B-4AA6-2D26-7A65-A5B2CAF9E272}"/>
                  </a:ext>
                </a:extLst>
              </p:cNvPr>
              <p:cNvSpPr/>
              <p:nvPr/>
            </p:nvSpPr>
            <p:spPr>
              <a:xfrm>
                <a:off x="1234567" y="3272933"/>
                <a:ext cx="1641424" cy="8132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14:m>
                  <m:oMath xmlns:m="http://schemas.openxmlformats.org/officeDocument/2006/math">
                    <m:r>
                      <a:rPr lang="en-US" sz="4000" i="1" smtClean="0">
                        <a:latin typeface="Cambria Math" panose="02040503050406030204" pitchFamily="18" charset="0"/>
                        <a:ea typeface="Cambria Math" panose="02040503050406030204" pitchFamily="18" charset="0"/>
                      </a:rPr>
                      <m:t>𝜋</m:t>
                    </m:r>
                  </m:oMath>
                </a14:m>
                <a:r>
                  <a:rPr lang="en-US" sz="4000" dirty="0"/>
                  <a:t> </a:t>
                </a:r>
                <a:r>
                  <a:rPr lang="en-US" sz="2400" dirty="0"/>
                  <a:t>policy</a:t>
                </a:r>
                <a:endParaRPr lang="en-US" sz="4000" dirty="0"/>
              </a:p>
            </p:txBody>
          </p:sp>
        </mc:Choice>
        <mc:Fallback xmlns="">
          <p:sp>
            <p:nvSpPr>
              <p:cNvPr id="11" name="Rectangle 10">
                <a:extLst>
                  <a:ext uri="{FF2B5EF4-FFF2-40B4-BE49-F238E27FC236}">
                    <a16:creationId xmlns:a16="http://schemas.microsoft.com/office/drawing/2014/main" id="{64285A2B-4AA6-2D26-7A65-A5B2CAF9E272}"/>
                  </a:ext>
                </a:extLst>
              </p:cNvPr>
              <p:cNvSpPr>
                <a:spLocks noRot="1" noChangeAspect="1" noMove="1" noResize="1" noEditPoints="1" noAdjustHandles="1" noChangeArrowheads="1" noChangeShapeType="1" noTextEdit="1"/>
              </p:cNvSpPr>
              <p:nvPr/>
            </p:nvSpPr>
            <p:spPr>
              <a:xfrm>
                <a:off x="1234567" y="3272933"/>
                <a:ext cx="1641424" cy="813216"/>
              </a:xfrm>
              <a:prstGeom prst="rect">
                <a:avLst/>
              </a:prstGeom>
              <a:blipFill>
                <a:blip r:embed="rId2"/>
                <a:stretch>
                  <a:fillRect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6847D78-6A5F-33E7-3430-A16A1469335E}"/>
                  </a:ext>
                </a:extLst>
              </p:cNvPr>
              <p:cNvSpPr/>
              <p:nvPr/>
            </p:nvSpPr>
            <p:spPr>
              <a:xfrm>
                <a:off x="2988419" y="3272933"/>
                <a:ext cx="1641424" cy="8132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14:m>
                  <m:oMath xmlns:m="http://schemas.openxmlformats.org/officeDocument/2006/math">
                    <m:r>
                      <a:rPr lang="en-US" sz="3200" b="0" i="1" smtClean="0">
                        <a:latin typeface="Cambria Math" panose="02040503050406030204" pitchFamily="18" charset="0"/>
                      </a:rPr>
                      <m:t>𝑉</m:t>
                    </m:r>
                  </m:oMath>
                </a14:m>
                <a:r>
                  <a:rPr lang="en-US" sz="2400" dirty="0"/>
                  <a:t> value</a:t>
                </a:r>
                <a:endParaRPr lang="en-US" sz="4000" dirty="0"/>
              </a:p>
            </p:txBody>
          </p:sp>
        </mc:Choice>
        <mc:Fallback xmlns="">
          <p:sp>
            <p:nvSpPr>
              <p:cNvPr id="12" name="Rectangle 11">
                <a:extLst>
                  <a:ext uri="{FF2B5EF4-FFF2-40B4-BE49-F238E27FC236}">
                    <a16:creationId xmlns:a16="http://schemas.microsoft.com/office/drawing/2014/main" id="{A6847D78-6A5F-33E7-3430-A16A1469335E}"/>
                  </a:ext>
                </a:extLst>
              </p:cNvPr>
              <p:cNvSpPr>
                <a:spLocks noRot="1" noChangeAspect="1" noMove="1" noResize="1" noEditPoints="1" noAdjustHandles="1" noChangeArrowheads="1" noChangeShapeType="1" noTextEdit="1"/>
              </p:cNvSpPr>
              <p:nvPr/>
            </p:nvSpPr>
            <p:spPr>
              <a:xfrm>
                <a:off x="2988419" y="3272933"/>
                <a:ext cx="1641424" cy="813216"/>
              </a:xfrm>
              <a:prstGeom prst="rect">
                <a:avLst/>
              </a:prstGeom>
              <a:blipFill>
                <a:blip r:embed="rId3"/>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24452E79-4D99-10A6-A994-5B1B5F39899D}"/>
              </a:ext>
            </a:extLst>
          </p:cNvPr>
          <p:cNvSpPr/>
          <p:nvPr/>
        </p:nvSpPr>
        <p:spPr>
          <a:xfrm>
            <a:off x="1234567" y="4166720"/>
            <a:ext cx="1641424" cy="29230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actor</a:t>
            </a:r>
          </a:p>
        </p:txBody>
      </p:sp>
      <p:sp>
        <p:nvSpPr>
          <p:cNvPr id="14" name="Rectangle 13">
            <a:extLst>
              <a:ext uri="{FF2B5EF4-FFF2-40B4-BE49-F238E27FC236}">
                <a16:creationId xmlns:a16="http://schemas.microsoft.com/office/drawing/2014/main" id="{5CC88691-2CE4-8DDC-1A42-B891AC49FFDB}"/>
              </a:ext>
            </a:extLst>
          </p:cNvPr>
          <p:cNvSpPr/>
          <p:nvPr/>
        </p:nvSpPr>
        <p:spPr>
          <a:xfrm>
            <a:off x="2988419" y="4178898"/>
            <a:ext cx="1641424" cy="2923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critic</a:t>
            </a:r>
          </a:p>
        </p:txBody>
      </p:sp>
      <p:grpSp>
        <p:nvGrpSpPr>
          <p:cNvPr id="257" name="Group 256">
            <a:extLst>
              <a:ext uri="{FF2B5EF4-FFF2-40B4-BE49-F238E27FC236}">
                <a16:creationId xmlns:a16="http://schemas.microsoft.com/office/drawing/2014/main" id="{2A09DBD5-C765-B5B6-B17D-2E17CD83F04B}"/>
              </a:ext>
            </a:extLst>
          </p:cNvPr>
          <p:cNvGrpSpPr/>
          <p:nvPr/>
        </p:nvGrpSpPr>
        <p:grpSpPr>
          <a:xfrm>
            <a:off x="6809766" y="2729712"/>
            <a:ext cx="3508344" cy="2527877"/>
            <a:chOff x="7043096" y="1890473"/>
            <a:chExt cx="3508344" cy="2527877"/>
          </a:xfrm>
        </p:grpSpPr>
        <p:sp>
          <p:nvSpPr>
            <p:cNvPr id="9" name="Rectangle 8">
              <a:extLst>
                <a:ext uri="{FF2B5EF4-FFF2-40B4-BE49-F238E27FC236}">
                  <a16:creationId xmlns:a16="http://schemas.microsoft.com/office/drawing/2014/main" id="{F08713CC-5605-BA29-85EC-58AADD781E12}"/>
                </a:ext>
              </a:extLst>
            </p:cNvPr>
            <p:cNvSpPr/>
            <p:nvPr/>
          </p:nvSpPr>
          <p:spPr>
            <a:xfrm>
              <a:off x="7076720" y="1890473"/>
              <a:ext cx="3474720" cy="25278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dirty="0">
                  <a:solidFill>
                    <a:schemeClr val="tx1"/>
                  </a:solidFill>
                </a:rPr>
                <a:t>MLP - Fully Connected Actor Critic</a:t>
              </a:r>
            </a:p>
          </p:txBody>
        </p:sp>
        <p:grpSp>
          <p:nvGrpSpPr>
            <p:cNvPr id="250" name="Group 249">
              <a:extLst>
                <a:ext uri="{FF2B5EF4-FFF2-40B4-BE49-F238E27FC236}">
                  <a16:creationId xmlns:a16="http://schemas.microsoft.com/office/drawing/2014/main" id="{C9FFC711-94FC-8E25-79D3-3EFE7A102E41}"/>
                </a:ext>
              </a:extLst>
            </p:cNvPr>
            <p:cNvGrpSpPr/>
            <p:nvPr/>
          </p:nvGrpSpPr>
          <p:grpSpPr>
            <a:xfrm>
              <a:off x="7043096" y="2282661"/>
              <a:ext cx="3180180" cy="1968515"/>
              <a:chOff x="7050947" y="1751362"/>
              <a:chExt cx="3180180" cy="1968515"/>
            </a:xfrm>
          </p:grpSpPr>
          <p:sp>
            <p:nvSpPr>
              <p:cNvPr id="15" name="Oval 14">
                <a:extLst>
                  <a:ext uri="{FF2B5EF4-FFF2-40B4-BE49-F238E27FC236}">
                    <a16:creationId xmlns:a16="http://schemas.microsoft.com/office/drawing/2014/main" id="{19B02A91-9EEF-568A-162C-C0CBA9BADEAB}"/>
                  </a:ext>
                </a:extLst>
              </p:cNvPr>
              <p:cNvSpPr/>
              <p:nvPr/>
            </p:nvSpPr>
            <p:spPr>
              <a:xfrm>
                <a:off x="7856684" y="2284680"/>
                <a:ext cx="155387" cy="15538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7BF34FBE-392D-C44B-702D-43F73931EF83}"/>
                  </a:ext>
                </a:extLst>
              </p:cNvPr>
              <p:cNvSpPr/>
              <p:nvPr/>
            </p:nvSpPr>
            <p:spPr>
              <a:xfrm>
                <a:off x="7856684" y="2518595"/>
                <a:ext cx="155387" cy="15538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534C0ACE-4127-DBD3-57A7-33E2FACD0342}"/>
                  </a:ext>
                </a:extLst>
              </p:cNvPr>
              <p:cNvSpPr/>
              <p:nvPr/>
            </p:nvSpPr>
            <p:spPr>
              <a:xfrm>
                <a:off x="7856684" y="2752510"/>
                <a:ext cx="155387" cy="15538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2F23E01C-38CC-C3D1-A818-354FC78B63E5}"/>
                  </a:ext>
                </a:extLst>
              </p:cNvPr>
              <p:cNvSpPr/>
              <p:nvPr/>
            </p:nvSpPr>
            <p:spPr>
              <a:xfrm>
                <a:off x="7856684" y="2986426"/>
                <a:ext cx="155387" cy="15538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C6947837-18E4-47B9-5FE8-66F055414566}"/>
                  </a:ext>
                </a:extLst>
              </p:cNvPr>
              <p:cNvSpPr txBox="1"/>
              <p:nvPr/>
            </p:nvSpPr>
            <p:spPr>
              <a:xfrm>
                <a:off x="7050950" y="2242904"/>
                <a:ext cx="864064" cy="215444"/>
              </a:xfrm>
              <a:prstGeom prst="rect">
                <a:avLst/>
              </a:prstGeom>
              <a:noFill/>
            </p:spPr>
            <p:txBody>
              <a:bodyPr wrap="square" rtlCol="0">
                <a:spAutoFit/>
              </a:bodyPr>
              <a:lstStyle/>
              <a:p>
                <a:pPr algn="r"/>
                <a:r>
                  <a:rPr lang="en-US" sz="800" dirty="0"/>
                  <a:t>cart position</a:t>
                </a:r>
              </a:p>
            </p:txBody>
          </p:sp>
          <p:sp>
            <p:nvSpPr>
              <p:cNvPr id="20" name="TextBox 19">
                <a:extLst>
                  <a:ext uri="{FF2B5EF4-FFF2-40B4-BE49-F238E27FC236}">
                    <a16:creationId xmlns:a16="http://schemas.microsoft.com/office/drawing/2014/main" id="{A9277A0C-CF45-D545-E2A8-3974E320CB0D}"/>
                  </a:ext>
                </a:extLst>
              </p:cNvPr>
              <p:cNvSpPr txBox="1"/>
              <p:nvPr/>
            </p:nvSpPr>
            <p:spPr>
              <a:xfrm>
                <a:off x="7050949" y="2475279"/>
                <a:ext cx="864063" cy="215444"/>
              </a:xfrm>
              <a:prstGeom prst="rect">
                <a:avLst/>
              </a:prstGeom>
              <a:noFill/>
            </p:spPr>
            <p:txBody>
              <a:bodyPr wrap="square" rtlCol="0">
                <a:spAutoFit/>
              </a:bodyPr>
              <a:lstStyle/>
              <a:p>
                <a:pPr algn="r"/>
                <a:r>
                  <a:rPr lang="en-US" sz="800" dirty="0"/>
                  <a:t>cart velocity</a:t>
                </a:r>
              </a:p>
            </p:txBody>
          </p:sp>
          <p:sp>
            <p:nvSpPr>
              <p:cNvPr id="21" name="TextBox 20">
                <a:extLst>
                  <a:ext uri="{FF2B5EF4-FFF2-40B4-BE49-F238E27FC236}">
                    <a16:creationId xmlns:a16="http://schemas.microsoft.com/office/drawing/2014/main" id="{5A2FCCF6-7AD2-53C0-D275-26B5AC29318A}"/>
                  </a:ext>
                </a:extLst>
              </p:cNvPr>
              <p:cNvSpPr txBox="1"/>
              <p:nvPr/>
            </p:nvSpPr>
            <p:spPr>
              <a:xfrm>
                <a:off x="7050948" y="2693994"/>
                <a:ext cx="864064" cy="215444"/>
              </a:xfrm>
              <a:prstGeom prst="rect">
                <a:avLst/>
              </a:prstGeom>
              <a:noFill/>
            </p:spPr>
            <p:txBody>
              <a:bodyPr wrap="square" rtlCol="0">
                <a:spAutoFit/>
              </a:bodyPr>
              <a:lstStyle/>
              <a:p>
                <a:pPr algn="r"/>
                <a:r>
                  <a:rPr lang="en-US" sz="800" dirty="0"/>
                  <a:t>pole angle</a:t>
                </a:r>
              </a:p>
            </p:txBody>
          </p:sp>
          <p:sp>
            <p:nvSpPr>
              <p:cNvPr id="22" name="TextBox 21">
                <a:extLst>
                  <a:ext uri="{FF2B5EF4-FFF2-40B4-BE49-F238E27FC236}">
                    <a16:creationId xmlns:a16="http://schemas.microsoft.com/office/drawing/2014/main" id="{25C6D04A-7F43-07D5-C58E-DAAC6AE49939}"/>
                  </a:ext>
                </a:extLst>
              </p:cNvPr>
              <p:cNvSpPr txBox="1"/>
              <p:nvPr/>
            </p:nvSpPr>
            <p:spPr>
              <a:xfrm>
                <a:off x="7050947" y="2894912"/>
                <a:ext cx="864063" cy="338554"/>
              </a:xfrm>
              <a:prstGeom prst="rect">
                <a:avLst/>
              </a:prstGeom>
              <a:noFill/>
            </p:spPr>
            <p:txBody>
              <a:bodyPr wrap="square" rtlCol="0">
                <a:spAutoFit/>
              </a:bodyPr>
              <a:lstStyle/>
              <a:p>
                <a:pPr algn="r"/>
                <a:r>
                  <a:rPr lang="en-US" sz="800" dirty="0"/>
                  <a:t>pole angular velocity</a:t>
                </a:r>
              </a:p>
            </p:txBody>
          </p:sp>
          <p:sp>
            <p:nvSpPr>
              <p:cNvPr id="26" name="Oval 25">
                <a:extLst>
                  <a:ext uri="{FF2B5EF4-FFF2-40B4-BE49-F238E27FC236}">
                    <a16:creationId xmlns:a16="http://schemas.microsoft.com/office/drawing/2014/main" id="{FB1F8225-0958-9D65-84F6-9248FFE6B8B4}"/>
                  </a:ext>
                </a:extLst>
              </p:cNvPr>
              <p:cNvSpPr/>
              <p:nvPr/>
            </p:nvSpPr>
            <p:spPr>
              <a:xfrm>
                <a:off x="8155892" y="2403322"/>
                <a:ext cx="155387" cy="1553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F35DF4A-641B-ED5B-69DC-161E6E6B7156}"/>
                  </a:ext>
                </a:extLst>
              </p:cNvPr>
              <p:cNvSpPr/>
              <p:nvPr/>
            </p:nvSpPr>
            <p:spPr>
              <a:xfrm>
                <a:off x="8155892" y="2638005"/>
                <a:ext cx="155387" cy="1553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516F4DD-3BB6-AAD6-C12F-08CAB9BCC920}"/>
                  </a:ext>
                </a:extLst>
              </p:cNvPr>
              <p:cNvSpPr/>
              <p:nvPr/>
            </p:nvSpPr>
            <p:spPr>
              <a:xfrm>
                <a:off x="8155892" y="2872688"/>
                <a:ext cx="155387" cy="1553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BAEB683-0F5D-06E4-41E3-4835F21E43BD}"/>
                  </a:ext>
                </a:extLst>
              </p:cNvPr>
              <p:cNvSpPr/>
              <p:nvPr/>
            </p:nvSpPr>
            <p:spPr>
              <a:xfrm>
                <a:off x="8155892" y="3107371"/>
                <a:ext cx="155387" cy="1553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9549682-AEF2-30D9-BFB5-685027E75023}"/>
                  </a:ext>
                </a:extLst>
              </p:cNvPr>
              <p:cNvSpPr/>
              <p:nvPr/>
            </p:nvSpPr>
            <p:spPr>
              <a:xfrm>
                <a:off x="8155890" y="2168639"/>
                <a:ext cx="155387" cy="1553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36B63E3-55A0-C397-A177-384C6D5CA18D}"/>
                  </a:ext>
                </a:extLst>
              </p:cNvPr>
              <p:cNvSpPr/>
              <p:nvPr/>
            </p:nvSpPr>
            <p:spPr>
              <a:xfrm>
                <a:off x="8438321" y="2399893"/>
                <a:ext cx="155387" cy="1553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9B80631-8F8E-B347-8D1A-D791CC7B3B37}"/>
                  </a:ext>
                </a:extLst>
              </p:cNvPr>
              <p:cNvSpPr/>
              <p:nvPr/>
            </p:nvSpPr>
            <p:spPr>
              <a:xfrm>
                <a:off x="8438321" y="2634576"/>
                <a:ext cx="155387" cy="1553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3198248-F051-255B-951D-62C98E634293}"/>
                  </a:ext>
                </a:extLst>
              </p:cNvPr>
              <p:cNvSpPr/>
              <p:nvPr/>
            </p:nvSpPr>
            <p:spPr>
              <a:xfrm>
                <a:off x="8438321" y="2869259"/>
                <a:ext cx="155387" cy="1553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B6E43E8-C842-F461-6610-CD2138DDE4B2}"/>
                  </a:ext>
                </a:extLst>
              </p:cNvPr>
              <p:cNvSpPr/>
              <p:nvPr/>
            </p:nvSpPr>
            <p:spPr>
              <a:xfrm>
                <a:off x="8438321" y="3103942"/>
                <a:ext cx="155387" cy="1553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28D37F2-DDA2-0A09-6F21-1ECDF70608B7}"/>
                  </a:ext>
                </a:extLst>
              </p:cNvPr>
              <p:cNvSpPr/>
              <p:nvPr/>
            </p:nvSpPr>
            <p:spPr>
              <a:xfrm>
                <a:off x="8438319" y="2165210"/>
                <a:ext cx="155387" cy="1553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C60DAF44-AB0F-EBEB-09E9-B6E7525469D9}"/>
                  </a:ext>
                </a:extLst>
              </p:cNvPr>
              <p:cNvCxnSpPr/>
              <p:nvPr/>
            </p:nvCxnSpPr>
            <p:spPr>
              <a:xfrm>
                <a:off x="7812248" y="1910593"/>
                <a:ext cx="13128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33AC5C4-3B37-D487-A6B2-61BC2748783B}"/>
                  </a:ext>
                </a:extLst>
              </p:cNvPr>
              <p:cNvSpPr txBox="1"/>
              <p:nvPr/>
            </p:nvSpPr>
            <p:spPr>
              <a:xfrm>
                <a:off x="7856684" y="1751362"/>
                <a:ext cx="864064" cy="338554"/>
              </a:xfrm>
              <a:prstGeom prst="rect">
                <a:avLst/>
              </a:prstGeom>
              <a:noFill/>
            </p:spPr>
            <p:txBody>
              <a:bodyPr wrap="square" rtlCol="0">
                <a:spAutoFit/>
              </a:bodyPr>
              <a:lstStyle/>
              <a:p>
                <a:pPr algn="r"/>
                <a:r>
                  <a:rPr lang="en-US" sz="800" dirty="0"/>
                  <a:t>Direction of data flow</a:t>
                </a:r>
              </a:p>
            </p:txBody>
          </p:sp>
          <p:sp>
            <p:nvSpPr>
              <p:cNvPr id="39" name="Oval 38">
                <a:extLst>
                  <a:ext uri="{FF2B5EF4-FFF2-40B4-BE49-F238E27FC236}">
                    <a16:creationId xmlns:a16="http://schemas.microsoft.com/office/drawing/2014/main" id="{DC6FCC6E-B124-6AFB-B594-C9D9536B5408}"/>
                  </a:ext>
                </a:extLst>
              </p:cNvPr>
              <p:cNvSpPr/>
              <p:nvPr/>
            </p:nvSpPr>
            <p:spPr>
              <a:xfrm>
                <a:off x="8747303" y="2428694"/>
                <a:ext cx="155387" cy="15538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BA551A9-CCEC-94C4-DECF-20325EC6BB12}"/>
                  </a:ext>
                </a:extLst>
              </p:cNvPr>
              <p:cNvSpPr/>
              <p:nvPr/>
            </p:nvSpPr>
            <p:spPr>
              <a:xfrm>
                <a:off x="8747303" y="2662609"/>
                <a:ext cx="155387" cy="15538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30EA05A-EFCF-A441-6AA2-B1E85E697498}"/>
                  </a:ext>
                </a:extLst>
              </p:cNvPr>
              <p:cNvSpPr/>
              <p:nvPr/>
            </p:nvSpPr>
            <p:spPr>
              <a:xfrm>
                <a:off x="8747303" y="2896524"/>
                <a:ext cx="155387" cy="155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FE84807-CC17-4ED3-0B53-6353A2E5A1FD}"/>
                  </a:ext>
                </a:extLst>
              </p:cNvPr>
              <p:cNvSpPr txBox="1"/>
              <p:nvPr/>
            </p:nvSpPr>
            <p:spPr>
              <a:xfrm>
                <a:off x="8839172" y="2397403"/>
                <a:ext cx="1391955" cy="215444"/>
              </a:xfrm>
              <a:prstGeom prst="rect">
                <a:avLst/>
              </a:prstGeom>
              <a:noFill/>
            </p:spPr>
            <p:txBody>
              <a:bodyPr wrap="square" rtlCol="0">
                <a:spAutoFit/>
              </a:bodyPr>
              <a:lstStyle/>
              <a:p>
                <a:r>
                  <a:rPr lang="en-US" sz="800" dirty="0"/>
                  <a:t>action: move left</a:t>
                </a:r>
              </a:p>
            </p:txBody>
          </p:sp>
          <p:sp>
            <p:nvSpPr>
              <p:cNvPr id="43" name="TextBox 42">
                <a:extLst>
                  <a:ext uri="{FF2B5EF4-FFF2-40B4-BE49-F238E27FC236}">
                    <a16:creationId xmlns:a16="http://schemas.microsoft.com/office/drawing/2014/main" id="{2CDFC279-5DA5-77B1-9815-4CEF9E488BAD}"/>
                  </a:ext>
                </a:extLst>
              </p:cNvPr>
              <p:cNvSpPr txBox="1"/>
              <p:nvPr/>
            </p:nvSpPr>
            <p:spPr>
              <a:xfrm>
                <a:off x="8839172" y="2629778"/>
                <a:ext cx="1271659" cy="215444"/>
              </a:xfrm>
              <a:prstGeom prst="rect">
                <a:avLst/>
              </a:prstGeom>
              <a:noFill/>
            </p:spPr>
            <p:txBody>
              <a:bodyPr wrap="square" rtlCol="0">
                <a:spAutoFit/>
              </a:bodyPr>
              <a:lstStyle/>
              <a:p>
                <a:r>
                  <a:rPr lang="en-US" sz="800" dirty="0"/>
                  <a:t>action: move right</a:t>
                </a:r>
              </a:p>
            </p:txBody>
          </p:sp>
          <p:sp>
            <p:nvSpPr>
              <p:cNvPr id="44" name="TextBox 43">
                <a:extLst>
                  <a:ext uri="{FF2B5EF4-FFF2-40B4-BE49-F238E27FC236}">
                    <a16:creationId xmlns:a16="http://schemas.microsoft.com/office/drawing/2014/main" id="{B74488FB-FCDC-73AA-2012-34158540200E}"/>
                  </a:ext>
                </a:extLst>
              </p:cNvPr>
              <p:cNvSpPr txBox="1"/>
              <p:nvPr/>
            </p:nvSpPr>
            <p:spPr>
              <a:xfrm>
                <a:off x="8839171" y="2865269"/>
                <a:ext cx="864064" cy="215444"/>
              </a:xfrm>
              <a:prstGeom prst="rect">
                <a:avLst/>
              </a:prstGeom>
              <a:noFill/>
            </p:spPr>
            <p:txBody>
              <a:bodyPr wrap="square" rtlCol="0">
                <a:spAutoFit/>
              </a:bodyPr>
              <a:lstStyle/>
              <a:p>
                <a:r>
                  <a:rPr lang="en-US" sz="800" dirty="0"/>
                  <a:t>value</a:t>
                </a:r>
              </a:p>
            </p:txBody>
          </p:sp>
          <p:cxnSp>
            <p:nvCxnSpPr>
              <p:cNvPr id="46" name="Straight Arrow Connector 45">
                <a:extLst>
                  <a:ext uri="{FF2B5EF4-FFF2-40B4-BE49-F238E27FC236}">
                    <a16:creationId xmlns:a16="http://schemas.microsoft.com/office/drawing/2014/main" id="{7285B76C-A51E-E472-A828-2452873EA365}"/>
                  </a:ext>
                </a:extLst>
              </p:cNvPr>
              <p:cNvCxnSpPr>
                <a:cxnSpLocks/>
                <a:stCxn id="15" idx="6"/>
                <a:endCxn id="30" idx="2"/>
              </p:cNvCxnSpPr>
              <p:nvPr/>
            </p:nvCxnSpPr>
            <p:spPr>
              <a:xfrm flipV="1">
                <a:off x="8012071" y="2246333"/>
                <a:ext cx="143819" cy="116041"/>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E2B1399-C34A-9990-2588-94773823AE2F}"/>
                  </a:ext>
                </a:extLst>
              </p:cNvPr>
              <p:cNvCxnSpPr>
                <a:cxnSpLocks/>
                <a:stCxn id="16" idx="6"/>
                <a:endCxn id="26" idx="2"/>
              </p:cNvCxnSpPr>
              <p:nvPr/>
            </p:nvCxnSpPr>
            <p:spPr>
              <a:xfrm flipV="1">
                <a:off x="8012071" y="2481016"/>
                <a:ext cx="143821" cy="115273"/>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599AEC3-9A1D-2E74-89AB-B9F4A847B5BB}"/>
                  </a:ext>
                </a:extLst>
              </p:cNvPr>
              <p:cNvCxnSpPr>
                <a:cxnSpLocks/>
                <a:stCxn id="17" idx="6"/>
                <a:endCxn id="27" idx="2"/>
              </p:cNvCxnSpPr>
              <p:nvPr/>
            </p:nvCxnSpPr>
            <p:spPr>
              <a:xfrm flipV="1">
                <a:off x="8012071" y="2715699"/>
                <a:ext cx="143821" cy="114505"/>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2C10058-1F2C-1342-AAAB-53526AA2786E}"/>
                  </a:ext>
                </a:extLst>
              </p:cNvPr>
              <p:cNvCxnSpPr>
                <a:cxnSpLocks/>
                <a:stCxn id="18" idx="6"/>
                <a:endCxn id="28" idx="2"/>
              </p:cNvCxnSpPr>
              <p:nvPr/>
            </p:nvCxnSpPr>
            <p:spPr>
              <a:xfrm flipV="1">
                <a:off x="8012071" y="2950382"/>
                <a:ext cx="143821" cy="113738"/>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F6BA4A-63BC-EDC7-64B3-9A8CD18367E2}"/>
                  </a:ext>
                </a:extLst>
              </p:cNvPr>
              <p:cNvCxnSpPr>
                <a:cxnSpLocks/>
                <a:stCxn id="18" idx="6"/>
                <a:endCxn id="29" idx="2"/>
              </p:cNvCxnSpPr>
              <p:nvPr/>
            </p:nvCxnSpPr>
            <p:spPr>
              <a:xfrm>
                <a:off x="8012071" y="3064120"/>
                <a:ext cx="143821" cy="120945"/>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AB70BEB-9548-AC43-7461-F2E64419E71F}"/>
                  </a:ext>
                </a:extLst>
              </p:cNvPr>
              <p:cNvCxnSpPr>
                <a:cxnSpLocks/>
                <a:stCxn id="18" idx="6"/>
                <a:endCxn id="27" idx="2"/>
              </p:cNvCxnSpPr>
              <p:nvPr/>
            </p:nvCxnSpPr>
            <p:spPr>
              <a:xfrm flipV="1">
                <a:off x="8012071" y="2715699"/>
                <a:ext cx="143821" cy="348421"/>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10C69F9-56EF-35AD-B584-D5D616DB1906}"/>
                  </a:ext>
                </a:extLst>
              </p:cNvPr>
              <p:cNvCxnSpPr>
                <a:cxnSpLocks/>
                <a:stCxn id="18" idx="6"/>
                <a:endCxn id="26" idx="2"/>
              </p:cNvCxnSpPr>
              <p:nvPr/>
            </p:nvCxnSpPr>
            <p:spPr>
              <a:xfrm flipV="1">
                <a:off x="8012071" y="2481016"/>
                <a:ext cx="143821" cy="583104"/>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C13D195-5620-E733-508E-CA0D8455B89B}"/>
                  </a:ext>
                </a:extLst>
              </p:cNvPr>
              <p:cNvCxnSpPr>
                <a:cxnSpLocks/>
                <a:stCxn id="18" idx="6"/>
                <a:endCxn id="30" idx="2"/>
              </p:cNvCxnSpPr>
              <p:nvPr/>
            </p:nvCxnSpPr>
            <p:spPr>
              <a:xfrm flipV="1">
                <a:off x="8012071" y="2246333"/>
                <a:ext cx="143819" cy="817787"/>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174DBE4-538F-2F31-1FB8-95FFFEDEC9F1}"/>
                  </a:ext>
                </a:extLst>
              </p:cNvPr>
              <p:cNvCxnSpPr>
                <a:cxnSpLocks/>
                <a:stCxn id="17" idx="6"/>
                <a:endCxn id="28" idx="2"/>
              </p:cNvCxnSpPr>
              <p:nvPr/>
            </p:nvCxnSpPr>
            <p:spPr>
              <a:xfrm>
                <a:off x="8012071" y="2830204"/>
                <a:ext cx="143821" cy="120178"/>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3499E9E-4B99-DE4F-703E-0EB020CB8839}"/>
                  </a:ext>
                </a:extLst>
              </p:cNvPr>
              <p:cNvCxnSpPr>
                <a:cxnSpLocks/>
                <a:stCxn id="17" idx="6"/>
                <a:endCxn id="29" idx="2"/>
              </p:cNvCxnSpPr>
              <p:nvPr/>
            </p:nvCxnSpPr>
            <p:spPr>
              <a:xfrm>
                <a:off x="8012071" y="2830204"/>
                <a:ext cx="143821" cy="354861"/>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6C2664D-04FB-00F0-9262-DE25D4CA8721}"/>
                  </a:ext>
                </a:extLst>
              </p:cNvPr>
              <p:cNvCxnSpPr>
                <a:cxnSpLocks/>
                <a:stCxn id="17" idx="6"/>
                <a:endCxn id="26" idx="2"/>
              </p:cNvCxnSpPr>
              <p:nvPr/>
            </p:nvCxnSpPr>
            <p:spPr>
              <a:xfrm flipV="1">
                <a:off x="8012071" y="2481016"/>
                <a:ext cx="143821" cy="349188"/>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DA42A3A-F287-20CE-E6C9-430287D25A20}"/>
                  </a:ext>
                </a:extLst>
              </p:cNvPr>
              <p:cNvCxnSpPr>
                <a:cxnSpLocks/>
                <a:stCxn id="17" idx="6"/>
                <a:endCxn id="30" idx="2"/>
              </p:cNvCxnSpPr>
              <p:nvPr/>
            </p:nvCxnSpPr>
            <p:spPr>
              <a:xfrm flipV="1">
                <a:off x="8012071" y="2246333"/>
                <a:ext cx="143819" cy="583871"/>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2987DEBD-3A03-051B-14D1-579AAA07D2F9}"/>
                  </a:ext>
                </a:extLst>
              </p:cNvPr>
              <p:cNvCxnSpPr>
                <a:cxnSpLocks/>
                <a:stCxn id="16" idx="6"/>
                <a:endCxn id="30" idx="2"/>
              </p:cNvCxnSpPr>
              <p:nvPr/>
            </p:nvCxnSpPr>
            <p:spPr>
              <a:xfrm flipV="1">
                <a:off x="8012071" y="2246333"/>
                <a:ext cx="143819" cy="349956"/>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C53E8C9-8DEA-306C-C435-A1F315A40FFC}"/>
                  </a:ext>
                </a:extLst>
              </p:cNvPr>
              <p:cNvCxnSpPr>
                <a:cxnSpLocks/>
                <a:stCxn id="16" idx="6"/>
                <a:endCxn id="27" idx="2"/>
              </p:cNvCxnSpPr>
              <p:nvPr/>
            </p:nvCxnSpPr>
            <p:spPr>
              <a:xfrm>
                <a:off x="8012071" y="2596289"/>
                <a:ext cx="143821" cy="119410"/>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6F36C767-1E56-A1E4-0FE7-22A699023F2D}"/>
                  </a:ext>
                </a:extLst>
              </p:cNvPr>
              <p:cNvCxnSpPr>
                <a:cxnSpLocks/>
                <a:stCxn id="16" idx="6"/>
                <a:endCxn id="28" idx="2"/>
              </p:cNvCxnSpPr>
              <p:nvPr/>
            </p:nvCxnSpPr>
            <p:spPr>
              <a:xfrm>
                <a:off x="8012071" y="2596289"/>
                <a:ext cx="143821" cy="354093"/>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6E48C3D-2DED-35E9-11E8-B695BD750CFD}"/>
                  </a:ext>
                </a:extLst>
              </p:cNvPr>
              <p:cNvCxnSpPr>
                <a:cxnSpLocks/>
                <a:stCxn id="17" idx="6"/>
                <a:endCxn id="29" idx="2"/>
              </p:cNvCxnSpPr>
              <p:nvPr/>
            </p:nvCxnSpPr>
            <p:spPr>
              <a:xfrm>
                <a:off x="8012071" y="2830204"/>
                <a:ext cx="143821" cy="354861"/>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447B9459-9B90-0B57-5265-DD8C4EB2A128}"/>
                  </a:ext>
                </a:extLst>
              </p:cNvPr>
              <p:cNvCxnSpPr>
                <a:cxnSpLocks/>
                <a:stCxn id="15" idx="6"/>
                <a:endCxn id="26" idx="2"/>
              </p:cNvCxnSpPr>
              <p:nvPr/>
            </p:nvCxnSpPr>
            <p:spPr>
              <a:xfrm>
                <a:off x="8012071" y="2362374"/>
                <a:ext cx="143821" cy="118642"/>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FF61F3F-868C-8B3C-85ED-B9D4D9CDF785}"/>
                  </a:ext>
                </a:extLst>
              </p:cNvPr>
              <p:cNvCxnSpPr>
                <a:cxnSpLocks/>
                <a:stCxn id="15" idx="6"/>
                <a:endCxn id="27" idx="2"/>
              </p:cNvCxnSpPr>
              <p:nvPr/>
            </p:nvCxnSpPr>
            <p:spPr>
              <a:xfrm>
                <a:off x="8012071" y="2362374"/>
                <a:ext cx="143821" cy="353325"/>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76EAD18-4257-77D9-39B2-856F0AEAE729}"/>
                  </a:ext>
                </a:extLst>
              </p:cNvPr>
              <p:cNvCxnSpPr>
                <a:cxnSpLocks/>
                <a:stCxn id="16" idx="6"/>
                <a:endCxn id="29" idx="2"/>
              </p:cNvCxnSpPr>
              <p:nvPr/>
            </p:nvCxnSpPr>
            <p:spPr>
              <a:xfrm>
                <a:off x="8012071" y="2596289"/>
                <a:ext cx="143821" cy="588776"/>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EC6ECAE-7979-7D52-2729-28AEB7099E66}"/>
                  </a:ext>
                </a:extLst>
              </p:cNvPr>
              <p:cNvCxnSpPr>
                <a:cxnSpLocks/>
                <a:stCxn id="15" idx="6"/>
                <a:endCxn id="29" idx="2"/>
              </p:cNvCxnSpPr>
              <p:nvPr/>
            </p:nvCxnSpPr>
            <p:spPr>
              <a:xfrm>
                <a:off x="8012071" y="2362374"/>
                <a:ext cx="143821" cy="822691"/>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AEFDE43-0282-A091-F040-48B120D44AF0}"/>
                  </a:ext>
                </a:extLst>
              </p:cNvPr>
              <p:cNvCxnSpPr>
                <a:cxnSpLocks/>
                <a:stCxn id="15" idx="6"/>
                <a:endCxn id="28" idx="2"/>
              </p:cNvCxnSpPr>
              <p:nvPr/>
            </p:nvCxnSpPr>
            <p:spPr>
              <a:xfrm>
                <a:off x="8012071" y="2362374"/>
                <a:ext cx="143821" cy="588008"/>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40ADB32-0643-1B3D-2D96-C66B6E2D9799}"/>
                  </a:ext>
                </a:extLst>
              </p:cNvPr>
              <p:cNvCxnSpPr>
                <a:cxnSpLocks/>
                <a:stCxn id="30" idx="6"/>
                <a:endCxn id="35" idx="2"/>
              </p:cNvCxnSpPr>
              <p:nvPr/>
            </p:nvCxnSpPr>
            <p:spPr>
              <a:xfrm flipV="1">
                <a:off x="8311277" y="2242904"/>
                <a:ext cx="127042" cy="3429"/>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8A9FA569-62F1-19E3-42CD-4E6331B8583C}"/>
                  </a:ext>
                </a:extLst>
              </p:cNvPr>
              <p:cNvCxnSpPr>
                <a:cxnSpLocks/>
                <a:stCxn id="30" idx="6"/>
                <a:endCxn id="31" idx="2"/>
              </p:cNvCxnSpPr>
              <p:nvPr/>
            </p:nvCxnSpPr>
            <p:spPr>
              <a:xfrm>
                <a:off x="8311277" y="2246333"/>
                <a:ext cx="127044" cy="231254"/>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AD7489C8-3C1E-28B1-F51C-686D6FB2C6B8}"/>
                  </a:ext>
                </a:extLst>
              </p:cNvPr>
              <p:cNvCxnSpPr>
                <a:cxnSpLocks/>
                <a:stCxn id="30" idx="6"/>
                <a:endCxn id="32" idx="2"/>
              </p:cNvCxnSpPr>
              <p:nvPr/>
            </p:nvCxnSpPr>
            <p:spPr>
              <a:xfrm>
                <a:off x="8311277" y="2246333"/>
                <a:ext cx="127044" cy="465937"/>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718DF9B1-83E3-5E60-7BC0-5146B5A9D809}"/>
                  </a:ext>
                </a:extLst>
              </p:cNvPr>
              <p:cNvCxnSpPr>
                <a:cxnSpLocks/>
                <a:stCxn id="30" idx="6"/>
                <a:endCxn id="33" idx="2"/>
              </p:cNvCxnSpPr>
              <p:nvPr/>
            </p:nvCxnSpPr>
            <p:spPr>
              <a:xfrm>
                <a:off x="8311277" y="2246333"/>
                <a:ext cx="127044" cy="700620"/>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852BF8B-386A-5456-C125-7E77F8FE0540}"/>
                  </a:ext>
                </a:extLst>
              </p:cNvPr>
              <p:cNvCxnSpPr>
                <a:cxnSpLocks/>
                <a:stCxn id="30" idx="6"/>
                <a:endCxn id="34" idx="2"/>
              </p:cNvCxnSpPr>
              <p:nvPr/>
            </p:nvCxnSpPr>
            <p:spPr>
              <a:xfrm>
                <a:off x="8311277" y="2246333"/>
                <a:ext cx="127044" cy="935303"/>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ECA13DD9-6F39-0E32-4808-46248C1F6831}"/>
                  </a:ext>
                </a:extLst>
              </p:cNvPr>
              <p:cNvCxnSpPr>
                <a:cxnSpLocks/>
                <a:stCxn id="26" idx="6"/>
                <a:endCxn id="31" idx="2"/>
              </p:cNvCxnSpPr>
              <p:nvPr/>
            </p:nvCxnSpPr>
            <p:spPr>
              <a:xfrm flipV="1">
                <a:off x="8311279" y="2477587"/>
                <a:ext cx="127042" cy="3429"/>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3B812DF4-BA27-B40C-B62C-B3B033B0454D}"/>
                  </a:ext>
                </a:extLst>
              </p:cNvPr>
              <p:cNvCxnSpPr>
                <a:cxnSpLocks/>
                <a:stCxn id="26" idx="6"/>
                <a:endCxn id="32" idx="2"/>
              </p:cNvCxnSpPr>
              <p:nvPr/>
            </p:nvCxnSpPr>
            <p:spPr>
              <a:xfrm>
                <a:off x="8311279" y="2481016"/>
                <a:ext cx="127042" cy="231254"/>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37F17573-E0F2-45D6-EC95-AD5BA6D97B1E}"/>
                  </a:ext>
                </a:extLst>
              </p:cNvPr>
              <p:cNvCxnSpPr>
                <a:cxnSpLocks/>
                <a:stCxn id="26" idx="6"/>
                <a:endCxn id="35" idx="2"/>
              </p:cNvCxnSpPr>
              <p:nvPr/>
            </p:nvCxnSpPr>
            <p:spPr>
              <a:xfrm flipV="1">
                <a:off x="8311279" y="2242904"/>
                <a:ext cx="127040" cy="238112"/>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9913D8AB-0531-D245-EF0C-1E207A6B15ED}"/>
                  </a:ext>
                </a:extLst>
              </p:cNvPr>
              <p:cNvCxnSpPr>
                <a:cxnSpLocks/>
                <a:stCxn id="26" idx="6"/>
                <a:endCxn id="33" idx="2"/>
              </p:cNvCxnSpPr>
              <p:nvPr/>
            </p:nvCxnSpPr>
            <p:spPr>
              <a:xfrm>
                <a:off x="8311279" y="2481016"/>
                <a:ext cx="127042" cy="465937"/>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0014FB3-4DD1-1B93-4802-9DDB0568C13E}"/>
                  </a:ext>
                </a:extLst>
              </p:cNvPr>
              <p:cNvCxnSpPr>
                <a:cxnSpLocks/>
                <a:stCxn id="26" idx="6"/>
                <a:endCxn id="34" idx="2"/>
              </p:cNvCxnSpPr>
              <p:nvPr/>
            </p:nvCxnSpPr>
            <p:spPr>
              <a:xfrm>
                <a:off x="8311279" y="2481016"/>
                <a:ext cx="127042" cy="700620"/>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3AA87F6-FA4B-AF49-6E79-DE88B09C3F3F}"/>
                  </a:ext>
                </a:extLst>
              </p:cNvPr>
              <p:cNvCxnSpPr>
                <a:cxnSpLocks/>
                <a:stCxn id="27" idx="6"/>
                <a:endCxn id="35" idx="2"/>
              </p:cNvCxnSpPr>
              <p:nvPr/>
            </p:nvCxnSpPr>
            <p:spPr>
              <a:xfrm flipV="1">
                <a:off x="8311279" y="2242904"/>
                <a:ext cx="127040" cy="472795"/>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786F252C-F00A-AD9F-F176-B5F4E1BFFD55}"/>
                  </a:ext>
                </a:extLst>
              </p:cNvPr>
              <p:cNvCxnSpPr>
                <a:cxnSpLocks/>
                <a:stCxn id="27" idx="6"/>
                <a:endCxn id="31" idx="2"/>
              </p:cNvCxnSpPr>
              <p:nvPr/>
            </p:nvCxnSpPr>
            <p:spPr>
              <a:xfrm flipV="1">
                <a:off x="8311279" y="2477587"/>
                <a:ext cx="127042" cy="238112"/>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B97A579E-812E-FBF0-E80D-1EF6CCEF2A5D}"/>
                  </a:ext>
                </a:extLst>
              </p:cNvPr>
              <p:cNvCxnSpPr>
                <a:cxnSpLocks/>
                <a:stCxn id="27" idx="6"/>
                <a:endCxn id="32" idx="2"/>
              </p:cNvCxnSpPr>
              <p:nvPr/>
            </p:nvCxnSpPr>
            <p:spPr>
              <a:xfrm flipV="1">
                <a:off x="8311279" y="2712270"/>
                <a:ext cx="127042" cy="3429"/>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2768D86-CC47-7462-80C8-89AB0AC77A9C}"/>
                  </a:ext>
                </a:extLst>
              </p:cNvPr>
              <p:cNvCxnSpPr>
                <a:cxnSpLocks/>
                <a:stCxn id="27" idx="6"/>
                <a:endCxn id="33" idx="2"/>
              </p:cNvCxnSpPr>
              <p:nvPr/>
            </p:nvCxnSpPr>
            <p:spPr>
              <a:xfrm>
                <a:off x="8311279" y="2715699"/>
                <a:ext cx="127042" cy="231254"/>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0D2C1627-FF2E-4782-122C-1C26F3A044B6}"/>
                  </a:ext>
                </a:extLst>
              </p:cNvPr>
              <p:cNvCxnSpPr>
                <a:cxnSpLocks/>
                <a:stCxn id="27" idx="6"/>
                <a:endCxn id="34" idx="2"/>
              </p:cNvCxnSpPr>
              <p:nvPr/>
            </p:nvCxnSpPr>
            <p:spPr>
              <a:xfrm>
                <a:off x="8311279" y="2715699"/>
                <a:ext cx="127042" cy="465937"/>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B65249EE-7E30-948A-2225-1AF32204122D}"/>
                  </a:ext>
                </a:extLst>
              </p:cNvPr>
              <p:cNvCxnSpPr>
                <a:cxnSpLocks/>
                <a:stCxn id="35" idx="2"/>
                <a:endCxn id="28" idx="6"/>
              </p:cNvCxnSpPr>
              <p:nvPr/>
            </p:nvCxnSpPr>
            <p:spPr>
              <a:xfrm flipH="1">
                <a:off x="8311279" y="2242904"/>
                <a:ext cx="127040" cy="707478"/>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624F231-3EC8-282C-4FF7-93E1C3699F31}"/>
                  </a:ext>
                </a:extLst>
              </p:cNvPr>
              <p:cNvCxnSpPr>
                <a:cxnSpLocks/>
                <a:stCxn id="31" idx="2"/>
                <a:endCxn id="28" idx="6"/>
              </p:cNvCxnSpPr>
              <p:nvPr/>
            </p:nvCxnSpPr>
            <p:spPr>
              <a:xfrm flipH="1">
                <a:off x="8311279" y="2477587"/>
                <a:ext cx="127042" cy="472795"/>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5B2A72CE-B2A3-7664-11DF-23156C894B5E}"/>
                  </a:ext>
                </a:extLst>
              </p:cNvPr>
              <p:cNvCxnSpPr>
                <a:cxnSpLocks/>
                <a:stCxn id="32" idx="2"/>
                <a:endCxn id="28" idx="6"/>
              </p:cNvCxnSpPr>
              <p:nvPr/>
            </p:nvCxnSpPr>
            <p:spPr>
              <a:xfrm flipH="1">
                <a:off x="8311279" y="2712270"/>
                <a:ext cx="127042" cy="238112"/>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CA1D0ABF-1053-C1CB-1C24-A5D0381446F4}"/>
                  </a:ext>
                </a:extLst>
              </p:cNvPr>
              <p:cNvCxnSpPr>
                <a:cxnSpLocks/>
                <a:stCxn id="33" idx="2"/>
                <a:endCxn id="28" idx="6"/>
              </p:cNvCxnSpPr>
              <p:nvPr/>
            </p:nvCxnSpPr>
            <p:spPr>
              <a:xfrm flipH="1">
                <a:off x="8311279" y="2946953"/>
                <a:ext cx="127042" cy="3429"/>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2DF99505-4E96-18C9-84BA-B7FF9FA9F69E}"/>
                  </a:ext>
                </a:extLst>
              </p:cNvPr>
              <p:cNvCxnSpPr>
                <a:cxnSpLocks/>
                <a:stCxn id="34" idx="2"/>
                <a:endCxn id="28" idx="6"/>
              </p:cNvCxnSpPr>
              <p:nvPr/>
            </p:nvCxnSpPr>
            <p:spPr>
              <a:xfrm flipH="1" flipV="1">
                <a:off x="8311279" y="2950382"/>
                <a:ext cx="127042" cy="231254"/>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6580E6B9-CBA0-92FF-B46A-46E5327EA7DB}"/>
                  </a:ext>
                </a:extLst>
              </p:cNvPr>
              <p:cNvCxnSpPr>
                <a:cxnSpLocks/>
                <a:stCxn id="35" idx="2"/>
                <a:endCxn id="29" idx="6"/>
              </p:cNvCxnSpPr>
              <p:nvPr/>
            </p:nvCxnSpPr>
            <p:spPr>
              <a:xfrm flipH="1">
                <a:off x="8311279" y="2242904"/>
                <a:ext cx="127040" cy="942161"/>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6BA7B6E3-113C-7794-D8DD-1DE3A7D8EDFD}"/>
                  </a:ext>
                </a:extLst>
              </p:cNvPr>
              <p:cNvCxnSpPr>
                <a:cxnSpLocks/>
                <a:stCxn id="31" idx="2"/>
                <a:endCxn id="29" idx="6"/>
              </p:cNvCxnSpPr>
              <p:nvPr/>
            </p:nvCxnSpPr>
            <p:spPr>
              <a:xfrm flipH="1">
                <a:off x="8311279" y="2477587"/>
                <a:ext cx="127042" cy="707478"/>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A0670302-34E6-1BCE-4CE5-32ED030D7FBA}"/>
                  </a:ext>
                </a:extLst>
              </p:cNvPr>
              <p:cNvCxnSpPr>
                <a:cxnSpLocks/>
                <a:stCxn id="32" idx="2"/>
                <a:endCxn id="29" idx="6"/>
              </p:cNvCxnSpPr>
              <p:nvPr/>
            </p:nvCxnSpPr>
            <p:spPr>
              <a:xfrm flipH="1">
                <a:off x="8311279" y="2712270"/>
                <a:ext cx="127042" cy="472795"/>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C21CF8F4-D1F8-523E-5C7D-58E462305C09}"/>
                  </a:ext>
                </a:extLst>
              </p:cNvPr>
              <p:cNvCxnSpPr>
                <a:cxnSpLocks/>
                <a:stCxn id="33" idx="1"/>
                <a:endCxn id="29" idx="6"/>
              </p:cNvCxnSpPr>
              <p:nvPr/>
            </p:nvCxnSpPr>
            <p:spPr>
              <a:xfrm flipH="1">
                <a:off x="8311279" y="2892015"/>
                <a:ext cx="149798" cy="293050"/>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7525571A-0E0B-DCCA-E05F-A6D656BE09D4}"/>
                  </a:ext>
                </a:extLst>
              </p:cNvPr>
              <p:cNvCxnSpPr>
                <a:cxnSpLocks/>
                <a:stCxn id="34" idx="2"/>
                <a:endCxn id="29" idx="6"/>
              </p:cNvCxnSpPr>
              <p:nvPr/>
            </p:nvCxnSpPr>
            <p:spPr>
              <a:xfrm flipH="1">
                <a:off x="8311279" y="3181636"/>
                <a:ext cx="127042" cy="3429"/>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C5F8FA82-1A90-5BFF-57A0-7B2159F15649}"/>
                  </a:ext>
                </a:extLst>
              </p:cNvPr>
              <p:cNvCxnSpPr>
                <a:cxnSpLocks/>
                <a:stCxn id="35" idx="6"/>
                <a:endCxn id="39" idx="2"/>
              </p:cNvCxnSpPr>
              <p:nvPr/>
            </p:nvCxnSpPr>
            <p:spPr>
              <a:xfrm>
                <a:off x="8593706" y="2242904"/>
                <a:ext cx="153597" cy="263484"/>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47ED56A-9B2F-5A33-72AB-FC399B4A4FA8}"/>
                  </a:ext>
                </a:extLst>
              </p:cNvPr>
              <p:cNvCxnSpPr>
                <a:cxnSpLocks/>
                <a:stCxn id="35" idx="6"/>
                <a:endCxn id="40" idx="2"/>
              </p:cNvCxnSpPr>
              <p:nvPr/>
            </p:nvCxnSpPr>
            <p:spPr>
              <a:xfrm>
                <a:off x="8593706" y="2242904"/>
                <a:ext cx="153597" cy="497399"/>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3D7C5B84-406E-DA63-81EB-E3578340483A}"/>
                  </a:ext>
                </a:extLst>
              </p:cNvPr>
              <p:cNvCxnSpPr>
                <a:cxnSpLocks/>
                <a:stCxn id="35" idx="6"/>
                <a:endCxn id="41" idx="2"/>
              </p:cNvCxnSpPr>
              <p:nvPr/>
            </p:nvCxnSpPr>
            <p:spPr>
              <a:xfrm>
                <a:off x="8593706" y="2242904"/>
                <a:ext cx="153597" cy="731314"/>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ED23B68B-159D-B3C4-BF12-CB090E64647A}"/>
                  </a:ext>
                </a:extLst>
              </p:cNvPr>
              <p:cNvCxnSpPr>
                <a:cxnSpLocks/>
                <a:stCxn id="31" idx="6"/>
                <a:endCxn id="39" idx="2"/>
              </p:cNvCxnSpPr>
              <p:nvPr/>
            </p:nvCxnSpPr>
            <p:spPr>
              <a:xfrm>
                <a:off x="8593708" y="2477587"/>
                <a:ext cx="153595" cy="28801"/>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0D7886CB-DA5B-6FBE-4671-DDFA7F1A5510}"/>
                  </a:ext>
                </a:extLst>
              </p:cNvPr>
              <p:cNvCxnSpPr>
                <a:cxnSpLocks/>
                <a:stCxn id="32" idx="6"/>
                <a:endCxn id="40" idx="2"/>
              </p:cNvCxnSpPr>
              <p:nvPr/>
            </p:nvCxnSpPr>
            <p:spPr>
              <a:xfrm>
                <a:off x="8593708" y="2712270"/>
                <a:ext cx="153595" cy="28033"/>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3A0CBDE9-106E-49C1-CDE3-B9ED89CA1433}"/>
                  </a:ext>
                </a:extLst>
              </p:cNvPr>
              <p:cNvCxnSpPr>
                <a:cxnSpLocks/>
                <a:stCxn id="33" idx="6"/>
                <a:endCxn id="41" idx="2"/>
              </p:cNvCxnSpPr>
              <p:nvPr/>
            </p:nvCxnSpPr>
            <p:spPr>
              <a:xfrm>
                <a:off x="8593708" y="2946953"/>
                <a:ext cx="153595" cy="27265"/>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CFCEEFFF-EEAA-CD65-2E46-FB846B0C2691}"/>
                  </a:ext>
                </a:extLst>
              </p:cNvPr>
              <p:cNvCxnSpPr>
                <a:cxnSpLocks/>
                <a:stCxn id="31" idx="6"/>
                <a:endCxn id="40" idx="2"/>
              </p:cNvCxnSpPr>
              <p:nvPr/>
            </p:nvCxnSpPr>
            <p:spPr>
              <a:xfrm>
                <a:off x="8593708" y="2477587"/>
                <a:ext cx="153595" cy="262716"/>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28E40B73-1647-D935-ED4F-9AE087231290}"/>
                  </a:ext>
                </a:extLst>
              </p:cNvPr>
              <p:cNvCxnSpPr>
                <a:cxnSpLocks/>
                <a:stCxn id="31" idx="6"/>
                <a:endCxn id="41" idx="2"/>
              </p:cNvCxnSpPr>
              <p:nvPr/>
            </p:nvCxnSpPr>
            <p:spPr>
              <a:xfrm>
                <a:off x="8593708" y="2477587"/>
                <a:ext cx="153595" cy="496631"/>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BC5BC5BF-74C3-626B-D84D-7ECE5DDEA86A}"/>
                  </a:ext>
                </a:extLst>
              </p:cNvPr>
              <p:cNvCxnSpPr>
                <a:cxnSpLocks/>
                <a:stCxn id="32" idx="6"/>
                <a:endCxn id="39" idx="2"/>
              </p:cNvCxnSpPr>
              <p:nvPr/>
            </p:nvCxnSpPr>
            <p:spPr>
              <a:xfrm flipV="1">
                <a:off x="8593708" y="2506388"/>
                <a:ext cx="153595" cy="205882"/>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2ADFFD14-6A87-5A76-FDF2-DA7D3F0C770F}"/>
                  </a:ext>
                </a:extLst>
              </p:cNvPr>
              <p:cNvCxnSpPr>
                <a:cxnSpLocks/>
                <a:stCxn id="32" idx="6"/>
                <a:endCxn id="41" idx="2"/>
              </p:cNvCxnSpPr>
              <p:nvPr/>
            </p:nvCxnSpPr>
            <p:spPr>
              <a:xfrm>
                <a:off x="8593708" y="2712270"/>
                <a:ext cx="153595" cy="261948"/>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803736FA-194D-347D-E31F-01FF25D34B93}"/>
                  </a:ext>
                </a:extLst>
              </p:cNvPr>
              <p:cNvCxnSpPr>
                <a:cxnSpLocks/>
                <a:stCxn id="33" idx="6"/>
                <a:endCxn id="39" idx="2"/>
              </p:cNvCxnSpPr>
              <p:nvPr/>
            </p:nvCxnSpPr>
            <p:spPr>
              <a:xfrm flipV="1">
                <a:off x="8593708" y="2506388"/>
                <a:ext cx="153595" cy="440565"/>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3D1B3600-F0C5-5ADC-33BB-F32DFB5302F8}"/>
                  </a:ext>
                </a:extLst>
              </p:cNvPr>
              <p:cNvCxnSpPr>
                <a:cxnSpLocks/>
                <a:stCxn id="33" idx="6"/>
                <a:endCxn id="40" idx="2"/>
              </p:cNvCxnSpPr>
              <p:nvPr/>
            </p:nvCxnSpPr>
            <p:spPr>
              <a:xfrm flipV="1">
                <a:off x="8593708" y="2740303"/>
                <a:ext cx="153595" cy="206650"/>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91AE3215-E7F1-6DA6-DE6F-9240C5957813}"/>
                  </a:ext>
                </a:extLst>
              </p:cNvPr>
              <p:cNvCxnSpPr>
                <a:cxnSpLocks/>
                <a:stCxn id="34" idx="6"/>
                <a:endCxn id="39" idx="2"/>
              </p:cNvCxnSpPr>
              <p:nvPr/>
            </p:nvCxnSpPr>
            <p:spPr>
              <a:xfrm flipV="1">
                <a:off x="8593708" y="2506388"/>
                <a:ext cx="153595" cy="675248"/>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00932FB9-9223-B171-DA49-69CC1FD9EDBA}"/>
                  </a:ext>
                </a:extLst>
              </p:cNvPr>
              <p:cNvCxnSpPr>
                <a:cxnSpLocks/>
                <a:stCxn id="34" idx="6"/>
                <a:endCxn id="40" idx="2"/>
              </p:cNvCxnSpPr>
              <p:nvPr/>
            </p:nvCxnSpPr>
            <p:spPr>
              <a:xfrm flipV="1">
                <a:off x="8593708" y="2740303"/>
                <a:ext cx="153595" cy="441333"/>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87CE63DB-72AB-4F58-B555-6657F0BDC6C7}"/>
                  </a:ext>
                </a:extLst>
              </p:cNvPr>
              <p:cNvCxnSpPr>
                <a:cxnSpLocks/>
                <a:stCxn id="34" idx="6"/>
                <a:endCxn id="41" idx="2"/>
              </p:cNvCxnSpPr>
              <p:nvPr/>
            </p:nvCxnSpPr>
            <p:spPr>
              <a:xfrm flipV="1">
                <a:off x="8593708" y="2974218"/>
                <a:ext cx="153595" cy="207418"/>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4" name="TextBox 243">
                <a:extLst>
                  <a:ext uri="{FF2B5EF4-FFF2-40B4-BE49-F238E27FC236}">
                    <a16:creationId xmlns:a16="http://schemas.microsoft.com/office/drawing/2014/main" id="{0F329FCF-3A05-1E4A-C30D-B4FF0A757575}"/>
                  </a:ext>
                </a:extLst>
              </p:cNvPr>
              <p:cNvSpPr txBox="1"/>
              <p:nvPr/>
            </p:nvSpPr>
            <p:spPr>
              <a:xfrm>
                <a:off x="8022455" y="3381323"/>
                <a:ext cx="704685" cy="338554"/>
              </a:xfrm>
              <a:prstGeom prst="rect">
                <a:avLst/>
              </a:prstGeom>
              <a:noFill/>
            </p:spPr>
            <p:txBody>
              <a:bodyPr wrap="square" rtlCol="0">
                <a:spAutoFit/>
              </a:bodyPr>
              <a:lstStyle/>
              <a:p>
                <a:pPr algn="ctr"/>
                <a:r>
                  <a:rPr lang="en-US" sz="800" dirty="0"/>
                  <a:t>Hidden</a:t>
                </a:r>
                <a:br>
                  <a:rPr lang="en-US" sz="800" dirty="0"/>
                </a:br>
                <a:r>
                  <a:rPr lang="en-US" sz="800" dirty="0"/>
                  <a:t>layers</a:t>
                </a:r>
              </a:p>
            </p:txBody>
          </p:sp>
          <p:sp>
            <p:nvSpPr>
              <p:cNvPr id="245" name="Right Brace 244">
                <a:extLst>
                  <a:ext uri="{FF2B5EF4-FFF2-40B4-BE49-F238E27FC236}">
                    <a16:creationId xmlns:a16="http://schemas.microsoft.com/office/drawing/2014/main" id="{1A05A34E-DE47-5676-C1BF-A1C1354CE3A7}"/>
                  </a:ext>
                </a:extLst>
              </p:cNvPr>
              <p:cNvSpPr/>
              <p:nvPr/>
            </p:nvSpPr>
            <p:spPr>
              <a:xfrm rot="5400000">
                <a:off x="8275467" y="3061166"/>
                <a:ext cx="182880" cy="54864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6" name="TextBox 245">
                <a:extLst>
                  <a:ext uri="{FF2B5EF4-FFF2-40B4-BE49-F238E27FC236}">
                    <a16:creationId xmlns:a16="http://schemas.microsoft.com/office/drawing/2014/main" id="{374CD377-0B3D-11B9-5AA7-7FECBCB9A2D4}"/>
                  </a:ext>
                </a:extLst>
              </p:cNvPr>
              <p:cNvSpPr txBox="1"/>
              <p:nvPr/>
            </p:nvSpPr>
            <p:spPr>
              <a:xfrm>
                <a:off x="7230794" y="3381323"/>
                <a:ext cx="704685" cy="338554"/>
              </a:xfrm>
              <a:prstGeom prst="rect">
                <a:avLst/>
              </a:prstGeom>
              <a:noFill/>
            </p:spPr>
            <p:txBody>
              <a:bodyPr wrap="square" rtlCol="0">
                <a:spAutoFit/>
              </a:bodyPr>
              <a:lstStyle/>
              <a:p>
                <a:pPr algn="ctr"/>
                <a:r>
                  <a:rPr lang="en-US" sz="800" dirty="0"/>
                  <a:t>Input</a:t>
                </a:r>
                <a:br>
                  <a:rPr lang="en-US" sz="800" dirty="0"/>
                </a:br>
                <a:r>
                  <a:rPr lang="en-US" sz="800" dirty="0"/>
                  <a:t>layer</a:t>
                </a:r>
              </a:p>
            </p:txBody>
          </p:sp>
          <p:sp>
            <p:nvSpPr>
              <p:cNvPr id="247" name="Right Brace 246">
                <a:extLst>
                  <a:ext uri="{FF2B5EF4-FFF2-40B4-BE49-F238E27FC236}">
                    <a16:creationId xmlns:a16="http://schemas.microsoft.com/office/drawing/2014/main" id="{87C4015B-2406-8F45-0143-525E3353A6B3}"/>
                  </a:ext>
                </a:extLst>
              </p:cNvPr>
              <p:cNvSpPr/>
              <p:nvPr/>
            </p:nvSpPr>
            <p:spPr>
              <a:xfrm rot="5400000">
                <a:off x="7505398" y="2878286"/>
                <a:ext cx="182880" cy="91440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8" name="TextBox 247">
                <a:extLst>
                  <a:ext uri="{FF2B5EF4-FFF2-40B4-BE49-F238E27FC236}">
                    <a16:creationId xmlns:a16="http://schemas.microsoft.com/office/drawing/2014/main" id="{EF73EB0B-ED74-3CB1-40D5-CF8CD85C5859}"/>
                  </a:ext>
                </a:extLst>
              </p:cNvPr>
              <p:cNvSpPr txBox="1"/>
              <p:nvPr/>
            </p:nvSpPr>
            <p:spPr>
              <a:xfrm>
                <a:off x="8763322" y="3374695"/>
                <a:ext cx="704685" cy="338554"/>
              </a:xfrm>
              <a:prstGeom prst="rect">
                <a:avLst/>
              </a:prstGeom>
              <a:noFill/>
            </p:spPr>
            <p:txBody>
              <a:bodyPr wrap="square" rtlCol="0">
                <a:spAutoFit/>
              </a:bodyPr>
              <a:lstStyle/>
              <a:p>
                <a:pPr algn="ctr"/>
                <a:r>
                  <a:rPr lang="en-US" sz="800" dirty="0"/>
                  <a:t>Output</a:t>
                </a:r>
                <a:br>
                  <a:rPr lang="en-US" sz="800" dirty="0"/>
                </a:br>
                <a:r>
                  <a:rPr lang="en-US" sz="800" dirty="0"/>
                  <a:t>layer</a:t>
                </a:r>
              </a:p>
            </p:txBody>
          </p:sp>
          <p:sp>
            <p:nvSpPr>
              <p:cNvPr id="249" name="Right Brace 248">
                <a:extLst>
                  <a:ext uri="{FF2B5EF4-FFF2-40B4-BE49-F238E27FC236}">
                    <a16:creationId xmlns:a16="http://schemas.microsoft.com/office/drawing/2014/main" id="{6C48AF35-2E7D-F28D-E677-3DE672334399}"/>
                  </a:ext>
                </a:extLst>
              </p:cNvPr>
              <p:cNvSpPr/>
              <p:nvPr/>
            </p:nvSpPr>
            <p:spPr>
              <a:xfrm rot="5400000">
                <a:off x="9037926" y="2871658"/>
                <a:ext cx="182880" cy="91440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sp>
        <p:nvSpPr>
          <p:cNvPr id="251" name="Rectangle 250">
            <a:extLst>
              <a:ext uri="{FF2B5EF4-FFF2-40B4-BE49-F238E27FC236}">
                <a16:creationId xmlns:a16="http://schemas.microsoft.com/office/drawing/2014/main" id="{7EC2693F-5F4C-BDC9-7844-F27E2B1305FD}"/>
              </a:ext>
            </a:extLst>
          </p:cNvPr>
          <p:cNvSpPr/>
          <p:nvPr/>
        </p:nvSpPr>
        <p:spPr>
          <a:xfrm rot="16200000">
            <a:off x="-197307" y="5465646"/>
            <a:ext cx="1314687" cy="530352"/>
          </a:xfrm>
          <a:prstGeom prst="rect">
            <a:avLst/>
          </a:prstGeom>
          <a:solidFill>
            <a:schemeClr val="bg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200" dirty="0"/>
              <a:t>Optimization</a:t>
            </a:r>
          </a:p>
        </p:txBody>
      </p:sp>
      <p:sp>
        <p:nvSpPr>
          <p:cNvPr id="252" name="Rectangle 251">
            <a:extLst>
              <a:ext uri="{FF2B5EF4-FFF2-40B4-BE49-F238E27FC236}">
                <a16:creationId xmlns:a16="http://schemas.microsoft.com/office/drawing/2014/main" id="{08BBD156-A1FD-4422-3D5C-2BFDF51C01EF}"/>
              </a:ext>
            </a:extLst>
          </p:cNvPr>
          <p:cNvSpPr/>
          <p:nvPr/>
        </p:nvSpPr>
        <p:spPr>
          <a:xfrm>
            <a:off x="787360" y="5073479"/>
            <a:ext cx="5236564" cy="1276224"/>
          </a:xfrm>
          <a:prstGeom prst="rect">
            <a:avLst/>
          </a:prstGeom>
          <a:solidFill>
            <a:schemeClr val="bg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dirty="0"/>
              <a:t>Minimize a combined loss function w/ gradient descent</a:t>
            </a:r>
          </a:p>
        </p:txBody>
      </p:sp>
      <mc:AlternateContent xmlns:mc="http://schemas.openxmlformats.org/markup-compatibility/2006" xmlns:a14="http://schemas.microsoft.com/office/drawing/2010/main">
        <mc:Choice Requires="a14">
          <p:sp>
            <p:nvSpPr>
              <p:cNvPr id="253" name="Rectangle 252">
                <a:extLst>
                  <a:ext uri="{FF2B5EF4-FFF2-40B4-BE49-F238E27FC236}">
                    <a16:creationId xmlns:a16="http://schemas.microsoft.com/office/drawing/2014/main" id="{56447468-DBFE-83F4-F33D-4DD0A0335420}"/>
                  </a:ext>
                </a:extLst>
              </p:cNvPr>
              <p:cNvSpPr/>
              <p:nvPr/>
            </p:nvSpPr>
            <p:spPr>
              <a:xfrm>
                <a:off x="1275422" y="5583424"/>
                <a:ext cx="1760695"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dirty="0">
                    <a:ea typeface="Cambria Math" panose="02040503050406030204" pitchFamily="18"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rPr>
                      <m:t>𝜋</m:t>
                    </m:r>
                  </m:oMath>
                </a14:m>
                <a:r>
                  <a:rPr lang="en-US" dirty="0"/>
                  <a:t> policy loss</a:t>
                </a:r>
              </a:p>
            </p:txBody>
          </p:sp>
        </mc:Choice>
        <mc:Fallback xmlns="">
          <p:sp>
            <p:nvSpPr>
              <p:cNvPr id="253" name="Rectangle 252">
                <a:extLst>
                  <a:ext uri="{FF2B5EF4-FFF2-40B4-BE49-F238E27FC236}">
                    <a16:creationId xmlns:a16="http://schemas.microsoft.com/office/drawing/2014/main" id="{56447468-DBFE-83F4-F33D-4DD0A0335420}"/>
                  </a:ext>
                </a:extLst>
              </p:cNvPr>
              <p:cNvSpPr>
                <a:spLocks noRot="1" noChangeAspect="1" noMove="1" noResize="1" noEditPoints="1" noAdjustHandles="1" noChangeArrowheads="1" noChangeShapeType="1" noTextEdit="1"/>
              </p:cNvSpPr>
              <p:nvPr/>
            </p:nvSpPr>
            <p:spPr>
              <a:xfrm>
                <a:off x="1275422" y="5583424"/>
                <a:ext cx="1760695" cy="365760"/>
              </a:xfrm>
              <a:prstGeom prst="rect">
                <a:avLst/>
              </a:prstGeom>
              <a:blipFill>
                <a:blip r:embed="rId4"/>
                <a:stretch>
                  <a:fillRect t="-6452"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4" name="Rectangle 253">
                <a:extLst>
                  <a:ext uri="{FF2B5EF4-FFF2-40B4-BE49-F238E27FC236}">
                    <a16:creationId xmlns:a16="http://schemas.microsoft.com/office/drawing/2014/main" id="{D27A980F-9909-6EA4-3EAF-02EB413E478B}"/>
                  </a:ext>
                </a:extLst>
              </p:cNvPr>
              <p:cNvSpPr/>
              <p:nvPr/>
            </p:nvSpPr>
            <p:spPr>
              <a:xfrm>
                <a:off x="3515340" y="5583424"/>
                <a:ext cx="984194" cy="3657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en-US" sz="1800" b="0" i="1" smtClean="0">
                        <a:latin typeface="Cambria Math" panose="02040503050406030204" pitchFamily="18" charset="0"/>
                      </a:rPr>
                      <m:t>𝑉</m:t>
                    </m:r>
                    <m:r>
                      <a:rPr lang="en-US" sz="1800" b="0" i="1" smtClean="0">
                        <a:latin typeface="Cambria Math" panose="02040503050406030204" pitchFamily="18" charset="0"/>
                      </a:rPr>
                      <m:t> </m:t>
                    </m:r>
                    <m:r>
                      <m:rPr>
                        <m:sty m:val="p"/>
                      </m:rPr>
                      <a:rPr lang="en-US" sz="1800" b="0" i="0" smtClean="0">
                        <a:latin typeface="Cambria Math" panose="02040503050406030204" pitchFamily="18" charset="0"/>
                      </a:rPr>
                      <m:t>l</m:t>
                    </m:r>
                  </m:oMath>
                </a14:m>
                <a:r>
                  <a:rPr lang="en-US" dirty="0">
                    <a:solidFill>
                      <a:schemeClr val="bg1"/>
                    </a:solidFill>
                  </a:rPr>
                  <a:t>oss</a:t>
                </a:r>
              </a:p>
            </p:txBody>
          </p:sp>
        </mc:Choice>
        <mc:Fallback xmlns="">
          <p:sp>
            <p:nvSpPr>
              <p:cNvPr id="254" name="Rectangle 253">
                <a:extLst>
                  <a:ext uri="{FF2B5EF4-FFF2-40B4-BE49-F238E27FC236}">
                    <a16:creationId xmlns:a16="http://schemas.microsoft.com/office/drawing/2014/main" id="{D27A980F-9909-6EA4-3EAF-02EB413E478B}"/>
                  </a:ext>
                </a:extLst>
              </p:cNvPr>
              <p:cNvSpPr>
                <a:spLocks noRot="1" noChangeAspect="1" noMove="1" noResize="1" noEditPoints="1" noAdjustHandles="1" noChangeArrowheads="1" noChangeShapeType="1" noTextEdit="1"/>
              </p:cNvSpPr>
              <p:nvPr/>
            </p:nvSpPr>
            <p:spPr>
              <a:xfrm>
                <a:off x="3515340" y="5583424"/>
                <a:ext cx="984194" cy="365760"/>
              </a:xfrm>
              <a:prstGeom prst="rect">
                <a:avLst/>
              </a:prstGeom>
              <a:blipFill>
                <a:blip r:embed="rId5"/>
                <a:stretch>
                  <a:fillRect t="-6452" b="-25806"/>
                </a:stretch>
              </a:blipFill>
            </p:spPr>
            <p:txBody>
              <a:bodyPr/>
              <a:lstStyle/>
              <a:p>
                <a:r>
                  <a:rPr lang="en-US">
                    <a:noFill/>
                  </a:rPr>
                  <a:t> </a:t>
                </a:r>
              </a:p>
            </p:txBody>
          </p:sp>
        </mc:Fallback>
      </mc:AlternateContent>
      <p:sp>
        <p:nvSpPr>
          <p:cNvPr id="256" name="Rectangle 255">
            <a:extLst>
              <a:ext uri="{FF2B5EF4-FFF2-40B4-BE49-F238E27FC236}">
                <a16:creationId xmlns:a16="http://schemas.microsoft.com/office/drawing/2014/main" id="{0D40A61A-ECA5-0F6C-003D-AB76A78A0931}"/>
              </a:ext>
            </a:extLst>
          </p:cNvPr>
          <p:cNvSpPr/>
          <p:nvPr/>
        </p:nvSpPr>
        <p:spPr>
          <a:xfrm rot="16200000">
            <a:off x="-470087" y="3408705"/>
            <a:ext cx="1860248" cy="530352"/>
          </a:xfrm>
          <a:prstGeom prst="rect">
            <a:avLst/>
          </a:prstGeom>
          <a:solidFill>
            <a:schemeClr val="bg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200" dirty="0"/>
              <a:t>Agent Interaction</a:t>
            </a:r>
          </a:p>
        </p:txBody>
      </p:sp>
      <p:sp>
        <p:nvSpPr>
          <p:cNvPr id="258" name="Rectangle 257">
            <a:extLst>
              <a:ext uri="{FF2B5EF4-FFF2-40B4-BE49-F238E27FC236}">
                <a16:creationId xmlns:a16="http://schemas.microsoft.com/office/drawing/2014/main" id="{C1DA54DF-D1F1-FAD9-2119-FC993F4EA354}"/>
              </a:ext>
            </a:extLst>
          </p:cNvPr>
          <p:cNvSpPr/>
          <p:nvPr/>
        </p:nvSpPr>
        <p:spPr>
          <a:xfrm>
            <a:off x="774648" y="797799"/>
            <a:ext cx="5236564" cy="1219314"/>
          </a:xfrm>
          <a:prstGeom prst="rect">
            <a:avLst/>
          </a:prstGeom>
          <a:solidFill>
            <a:schemeClr val="bg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r"/>
            <a:r>
              <a:rPr lang="en-US" sz="1400" dirty="0" err="1"/>
              <a:t>Multiprocess</a:t>
            </a:r>
            <a:r>
              <a:rPr lang="en-US" sz="1400" dirty="0"/>
              <a:t> Environment</a:t>
            </a:r>
          </a:p>
        </p:txBody>
      </p:sp>
      <p:sp>
        <p:nvSpPr>
          <p:cNvPr id="259" name="Rectangle 258">
            <a:extLst>
              <a:ext uri="{FF2B5EF4-FFF2-40B4-BE49-F238E27FC236}">
                <a16:creationId xmlns:a16="http://schemas.microsoft.com/office/drawing/2014/main" id="{9A311C94-CDA6-1F67-51E6-DCA882ECFCAF}"/>
              </a:ext>
            </a:extLst>
          </p:cNvPr>
          <p:cNvSpPr/>
          <p:nvPr/>
        </p:nvSpPr>
        <p:spPr>
          <a:xfrm>
            <a:off x="916041" y="1360355"/>
            <a:ext cx="850392" cy="29230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 1</a:t>
            </a:r>
          </a:p>
        </p:txBody>
      </p:sp>
      <p:sp>
        <p:nvSpPr>
          <p:cNvPr id="260" name="Rectangle 259">
            <a:extLst>
              <a:ext uri="{FF2B5EF4-FFF2-40B4-BE49-F238E27FC236}">
                <a16:creationId xmlns:a16="http://schemas.microsoft.com/office/drawing/2014/main" id="{96860690-2F46-35AE-AD52-4890E6F5749E}"/>
              </a:ext>
            </a:extLst>
          </p:cNvPr>
          <p:cNvSpPr/>
          <p:nvPr/>
        </p:nvSpPr>
        <p:spPr>
          <a:xfrm rot="16200000">
            <a:off x="-151827" y="1144487"/>
            <a:ext cx="1219314" cy="525938"/>
          </a:xfrm>
          <a:prstGeom prst="rect">
            <a:avLst/>
          </a:prstGeom>
          <a:solidFill>
            <a:schemeClr val="bg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200" dirty="0"/>
              <a:t>Experience Collection</a:t>
            </a:r>
          </a:p>
        </p:txBody>
      </p:sp>
      <p:sp>
        <p:nvSpPr>
          <p:cNvPr id="261" name="Rectangle 260">
            <a:extLst>
              <a:ext uri="{FF2B5EF4-FFF2-40B4-BE49-F238E27FC236}">
                <a16:creationId xmlns:a16="http://schemas.microsoft.com/office/drawing/2014/main" id="{B13165AB-80BB-4FB7-B217-DFD5F755A131}"/>
              </a:ext>
            </a:extLst>
          </p:cNvPr>
          <p:cNvSpPr/>
          <p:nvPr/>
        </p:nvSpPr>
        <p:spPr>
          <a:xfrm>
            <a:off x="1805792" y="1368607"/>
            <a:ext cx="851025" cy="29230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 2</a:t>
            </a:r>
          </a:p>
        </p:txBody>
      </p:sp>
      <p:sp>
        <p:nvSpPr>
          <p:cNvPr id="262" name="Rectangle 261">
            <a:extLst>
              <a:ext uri="{FF2B5EF4-FFF2-40B4-BE49-F238E27FC236}">
                <a16:creationId xmlns:a16="http://schemas.microsoft.com/office/drawing/2014/main" id="{E15D9FB1-763D-EBD4-6720-7A21C01D8AB1}"/>
              </a:ext>
            </a:extLst>
          </p:cNvPr>
          <p:cNvSpPr/>
          <p:nvPr/>
        </p:nvSpPr>
        <p:spPr>
          <a:xfrm>
            <a:off x="2701856" y="1360354"/>
            <a:ext cx="851025" cy="29230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 3</a:t>
            </a:r>
          </a:p>
        </p:txBody>
      </p:sp>
      <p:sp>
        <p:nvSpPr>
          <p:cNvPr id="263" name="Rectangle 262">
            <a:extLst>
              <a:ext uri="{FF2B5EF4-FFF2-40B4-BE49-F238E27FC236}">
                <a16:creationId xmlns:a16="http://schemas.microsoft.com/office/drawing/2014/main" id="{3F8F13CE-B3E7-4110-848B-D68A1884948B}"/>
              </a:ext>
            </a:extLst>
          </p:cNvPr>
          <p:cNvSpPr/>
          <p:nvPr/>
        </p:nvSpPr>
        <p:spPr>
          <a:xfrm>
            <a:off x="4074022" y="1360353"/>
            <a:ext cx="851025" cy="29230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 n</a:t>
            </a:r>
          </a:p>
        </p:txBody>
      </p:sp>
      <p:sp>
        <p:nvSpPr>
          <p:cNvPr id="264" name="Rectangle 263">
            <a:extLst>
              <a:ext uri="{FF2B5EF4-FFF2-40B4-BE49-F238E27FC236}">
                <a16:creationId xmlns:a16="http://schemas.microsoft.com/office/drawing/2014/main" id="{2C9EB54B-39F3-5896-8C29-55F37E19ED50}"/>
              </a:ext>
            </a:extLst>
          </p:cNvPr>
          <p:cNvSpPr/>
          <p:nvPr/>
        </p:nvSpPr>
        <p:spPr>
          <a:xfrm>
            <a:off x="3619224" y="1363098"/>
            <a:ext cx="384393" cy="29230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266" name="Straight Arrow Connector 265">
            <a:extLst>
              <a:ext uri="{FF2B5EF4-FFF2-40B4-BE49-F238E27FC236}">
                <a16:creationId xmlns:a16="http://schemas.microsoft.com/office/drawing/2014/main" id="{E1EDD83A-9818-F5C9-3D80-E70A7C6EE736}"/>
              </a:ext>
            </a:extLst>
          </p:cNvPr>
          <p:cNvCxnSpPr>
            <a:cxnSpLocks/>
            <a:stCxn id="259" idx="2"/>
          </p:cNvCxnSpPr>
          <p:nvPr/>
        </p:nvCxnSpPr>
        <p:spPr>
          <a:xfrm>
            <a:off x="1341237" y="1652664"/>
            <a:ext cx="816180" cy="1058534"/>
          </a:xfrm>
          <a:prstGeom prst="straightConnector1">
            <a:avLst/>
          </a:prstGeom>
          <a:ln>
            <a:headEnd type="arrow"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67" name="Straight Arrow Connector 266">
            <a:extLst>
              <a:ext uri="{FF2B5EF4-FFF2-40B4-BE49-F238E27FC236}">
                <a16:creationId xmlns:a16="http://schemas.microsoft.com/office/drawing/2014/main" id="{7D9DC2ED-8AA0-1335-C48F-677DEE7BCE50}"/>
              </a:ext>
            </a:extLst>
          </p:cNvPr>
          <p:cNvCxnSpPr>
            <a:cxnSpLocks/>
          </p:cNvCxnSpPr>
          <p:nvPr/>
        </p:nvCxnSpPr>
        <p:spPr>
          <a:xfrm>
            <a:off x="2202456" y="1660916"/>
            <a:ext cx="782528" cy="960299"/>
          </a:xfrm>
          <a:prstGeom prst="straightConnector1">
            <a:avLst/>
          </a:prstGeom>
          <a:ln>
            <a:headEnd type="arrow"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270" name="Straight Arrow Connector 269">
            <a:extLst>
              <a:ext uri="{FF2B5EF4-FFF2-40B4-BE49-F238E27FC236}">
                <a16:creationId xmlns:a16="http://schemas.microsoft.com/office/drawing/2014/main" id="{682D359F-6E8F-6620-0DEF-FE1790FD0A2F}"/>
              </a:ext>
            </a:extLst>
          </p:cNvPr>
          <p:cNvCxnSpPr>
            <a:cxnSpLocks/>
            <a:stCxn id="262" idx="2"/>
          </p:cNvCxnSpPr>
          <p:nvPr/>
        </p:nvCxnSpPr>
        <p:spPr>
          <a:xfrm>
            <a:off x="3127369" y="1652663"/>
            <a:ext cx="50047" cy="1058535"/>
          </a:xfrm>
          <a:prstGeom prst="straightConnector1">
            <a:avLst/>
          </a:prstGeom>
          <a:ln>
            <a:headEnd type="arrow" w="med" len="med"/>
            <a:tailEnd type="arrow" w="med" len="med"/>
          </a:ln>
        </p:spPr>
        <p:style>
          <a:lnRef idx="3">
            <a:schemeClr val="accent3"/>
          </a:lnRef>
          <a:fillRef idx="0">
            <a:schemeClr val="accent3"/>
          </a:fillRef>
          <a:effectRef idx="2">
            <a:schemeClr val="accent3"/>
          </a:effectRef>
          <a:fontRef idx="minor">
            <a:schemeClr val="tx1"/>
          </a:fontRef>
        </p:style>
      </p:cxnSp>
      <p:sp>
        <p:nvSpPr>
          <p:cNvPr id="276" name="TextBox 275">
            <a:extLst>
              <a:ext uri="{FF2B5EF4-FFF2-40B4-BE49-F238E27FC236}">
                <a16:creationId xmlns:a16="http://schemas.microsoft.com/office/drawing/2014/main" id="{C53FD560-5453-AD27-31D3-1A5873A28123}"/>
              </a:ext>
            </a:extLst>
          </p:cNvPr>
          <p:cNvSpPr txBox="1"/>
          <p:nvPr/>
        </p:nvSpPr>
        <p:spPr>
          <a:xfrm rot="3324511">
            <a:off x="1558096" y="1864518"/>
            <a:ext cx="903036" cy="338554"/>
          </a:xfrm>
          <a:prstGeom prst="rect">
            <a:avLst/>
          </a:prstGeom>
          <a:noFill/>
        </p:spPr>
        <p:txBody>
          <a:bodyPr wrap="square" rtlCol="0">
            <a:spAutoFit/>
          </a:bodyPr>
          <a:lstStyle/>
          <a:p>
            <a:pPr algn="r"/>
            <a:r>
              <a:rPr lang="en-US" sz="800" dirty="0"/>
              <a:t>Observations </a:t>
            </a:r>
            <a:br>
              <a:rPr lang="en-US" sz="800" dirty="0"/>
            </a:br>
            <a:r>
              <a:rPr lang="en-US" sz="800" dirty="0"/>
              <a:t>(from env)</a:t>
            </a:r>
          </a:p>
        </p:txBody>
      </p:sp>
      <p:cxnSp>
        <p:nvCxnSpPr>
          <p:cNvPr id="278" name="Straight Arrow Connector 277">
            <a:extLst>
              <a:ext uri="{FF2B5EF4-FFF2-40B4-BE49-F238E27FC236}">
                <a16:creationId xmlns:a16="http://schemas.microsoft.com/office/drawing/2014/main" id="{A14F7356-47CC-321A-2467-4A5CEBDE081A}"/>
              </a:ext>
            </a:extLst>
          </p:cNvPr>
          <p:cNvCxnSpPr>
            <a:cxnSpLocks/>
          </p:cNvCxnSpPr>
          <p:nvPr/>
        </p:nvCxnSpPr>
        <p:spPr>
          <a:xfrm flipH="1" flipV="1">
            <a:off x="1549313" y="1660915"/>
            <a:ext cx="763908" cy="1035594"/>
          </a:xfrm>
          <a:prstGeom prst="straightConnector1">
            <a:avLst/>
          </a:prstGeom>
          <a:ln>
            <a:headEnd type="arrow" w="med" len="med"/>
            <a:tailEnd type="none" w="med" len="med"/>
          </a:ln>
        </p:spPr>
        <p:style>
          <a:lnRef idx="3">
            <a:schemeClr val="accent3"/>
          </a:lnRef>
          <a:fillRef idx="0">
            <a:schemeClr val="accent3"/>
          </a:fillRef>
          <a:effectRef idx="2">
            <a:schemeClr val="accent3"/>
          </a:effectRef>
          <a:fontRef idx="minor">
            <a:schemeClr val="tx1"/>
          </a:fontRef>
        </p:style>
      </p:cxnSp>
      <p:sp>
        <p:nvSpPr>
          <p:cNvPr id="282" name="TextBox 281">
            <a:extLst>
              <a:ext uri="{FF2B5EF4-FFF2-40B4-BE49-F238E27FC236}">
                <a16:creationId xmlns:a16="http://schemas.microsoft.com/office/drawing/2014/main" id="{97F96EF2-CF6D-806E-D8CF-9A530F09C475}"/>
              </a:ext>
            </a:extLst>
          </p:cNvPr>
          <p:cNvSpPr txBox="1"/>
          <p:nvPr/>
        </p:nvSpPr>
        <p:spPr>
          <a:xfrm rot="3324511">
            <a:off x="1103362" y="2074119"/>
            <a:ext cx="903036" cy="338554"/>
          </a:xfrm>
          <a:prstGeom prst="rect">
            <a:avLst/>
          </a:prstGeom>
          <a:noFill/>
        </p:spPr>
        <p:txBody>
          <a:bodyPr wrap="square" rtlCol="0">
            <a:spAutoFit/>
          </a:bodyPr>
          <a:lstStyle/>
          <a:p>
            <a:pPr algn="r"/>
            <a:r>
              <a:rPr lang="en-US" sz="800" dirty="0"/>
              <a:t>Actions </a:t>
            </a:r>
            <a:br>
              <a:rPr lang="en-US" sz="800" dirty="0"/>
            </a:br>
            <a:r>
              <a:rPr lang="en-US" sz="800" dirty="0"/>
              <a:t>(from policy)</a:t>
            </a:r>
          </a:p>
        </p:txBody>
      </p:sp>
      <p:sp>
        <p:nvSpPr>
          <p:cNvPr id="287" name="Rectangle 286">
            <a:extLst>
              <a:ext uri="{FF2B5EF4-FFF2-40B4-BE49-F238E27FC236}">
                <a16:creationId xmlns:a16="http://schemas.microsoft.com/office/drawing/2014/main" id="{128DC34E-60D5-A2BB-D193-7773A14E8C9E}"/>
              </a:ext>
            </a:extLst>
          </p:cNvPr>
          <p:cNvSpPr/>
          <p:nvPr/>
        </p:nvSpPr>
        <p:spPr>
          <a:xfrm>
            <a:off x="4141109" y="2065242"/>
            <a:ext cx="1863844" cy="600779"/>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r"/>
            <a:r>
              <a:rPr lang="en-US" sz="800" dirty="0"/>
              <a:t>Batch Collection: In one time step, get an observation and take an action in each environment simultaneously.</a:t>
            </a:r>
          </a:p>
        </p:txBody>
      </p:sp>
      <p:cxnSp>
        <p:nvCxnSpPr>
          <p:cNvPr id="273" name="Straight Arrow Connector 272">
            <a:extLst>
              <a:ext uri="{FF2B5EF4-FFF2-40B4-BE49-F238E27FC236}">
                <a16:creationId xmlns:a16="http://schemas.microsoft.com/office/drawing/2014/main" id="{F00A2F20-D50C-3E58-0578-AF2C0EB9CB28}"/>
              </a:ext>
            </a:extLst>
          </p:cNvPr>
          <p:cNvCxnSpPr>
            <a:cxnSpLocks/>
            <a:endCxn id="10" idx="0"/>
          </p:cNvCxnSpPr>
          <p:nvPr/>
        </p:nvCxnSpPr>
        <p:spPr>
          <a:xfrm flipH="1">
            <a:off x="3405642" y="1660915"/>
            <a:ext cx="1075475" cy="1076120"/>
          </a:xfrm>
          <a:prstGeom prst="straightConnector1">
            <a:avLst/>
          </a:prstGeom>
          <a:ln>
            <a:headEnd type="arrow" w="med" len="med"/>
            <a:tailEnd type="arrow" w="med" len="med"/>
          </a:ln>
        </p:spPr>
        <p:style>
          <a:lnRef idx="3">
            <a:schemeClr val="accent3"/>
          </a:lnRef>
          <a:fillRef idx="0">
            <a:schemeClr val="accent3"/>
          </a:fillRef>
          <a:effectRef idx="2">
            <a:schemeClr val="accent3"/>
          </a:effectRef>
          <a:fontRef idx="minor">
            <a:schemeClr val="tx1"/>
          </a:fontRef>
        </p:style>
      </p:cxnSp>
      <p:sp>
        <p:nvSpPr>
          <p:cNvPr id="294" name="Rectangle 293">
            <a:extLst>
              <a:ext uri="{FF2B5EF4-FFF2-40B4-BE49-F238E27FC236}">
                <a16:creationId xmlns:a16="http://schemas.microsoft.com/office/drawing/2014/main" id="{D2FDCE96-89C5-6789-47AB-C770A9B68A02}"/>
              </a:ext>
            </a:extLst>
          </p:cNvPr>
          <p:cNvSpPr/>
          <p:nvPr/>
        </p:nvSpPr>
        <p:spPr>
          <a:xfrm>
            <a:off x="2045368" y="4623448"/>
            <a:ext cx="3978555" cy="416920"/>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r"/>
            <a:r>
              <a:rPr lang="en-US" sz="800" dirty="0"/>
              <a:t>Batch Learning: After a configurable number of total steps, learn from the experiences collected (optimize networks).</a:t>
            </a:r>
          </a:p>
        </p:txBody>
      </p:sp>
      <p:pic>
        <p:nvPicPr>
          <p:cNvPr id="296" name="Picture 295">
            <a:extLst>
              <a:ext uri="{FF2B5EF4-FFF2-40B4-BE49-F238E27FC236}">
                <a16:creationId xmlns:a16="http://schemas.microsoft.com/office/drawing/2014/main" id="{083E7D6E-032C-96F2-34EF-6B0690925BE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026599" y="911464"/>
            <a:ext cx="587326" cy="411839"/>
          </a:xfrm>
          <a:prstGeom prst="rect">
            <a:avLst/>
          </a:prstGeom>
        </p:spPr>
      </p:pic>
      <p:pic>
        <p:nvPicPr>
          <p:cNvPr id="297" name="Picture 296">
            <a:extLst>
              <a:ext uri="{FF2B5EF4-FFF2-40B4-BE49-F238E27FC236}">
                <a16:creationId xmlns:a16="http://schemas.microsoft.com/office/drawing/2014/main" id="{A4A22F45-482F-AFD2-9BA3-A9F83743417B}"/>
              </a:ext>
            </a:extLst>
          </p:cNvPr>
          <p:cNvPicPr>
            <a:picLocks noChangeAspect="1"/>
          </p:cNvPicPr>
          <p:nvPr/>
        </p:nvPicPr>
        <p:blipFill rotWithShape="1">
          <a:blip r:embed="rId7">
            <a:extLst>
              <a:ext uri="{28A0092B-C50C-407E-A947-70E740481C1C}">
                <a14:useLocalDpi xmlns:a14="http://schemas.microsoft.com/office/drawing/2010/main" val="0"/>
              </a:ext>
            </a:extLst>
          </a:blip>
          <a:srcRect l="48437" t="134" r="12394" b="-134"/>
          <a:stretch/>
        </p:blipFill>
        <p:spPr>
          <a:xfrm>
            <a:off x="1907826" y="913251"/>
            <a:ext cx="587326" cy="411839"/>
          </a:xfrm>
          <a:prstGeom prst="rect">
            <a:avLst/>
          </a:prstGeom>
        </p:spPr>
      </p:pic>
      <p:pic>
        <p:nvPicPr>
          <p:cNvPr id="298" name="Picture 297">
            <a:extLst>
              <a:ext uri="{FF2B5EF4-FFF2-40B4-BE49-F238E27FC236}">
                <a16:creationId xmlns:a16="http://schemas.microsoft.com/office/drawing/2014/main" id="{DBC89AC3-229C-32C1-7930-6A327E100191}"/>
              </a:ext>
            </a:extLst>
          </p:cNvPr>
          <p:cNvPicPr>
            <a:picLocks noChangeAspect="1"/>
          </p:cNvPicPr>
          <p:nvPr/>
        </p:nvPicPr>
        <p:blipFill rotWithShape="1">
          <a:blip r:embed="rId7">
            <a:extLst>
              <a:ext uri="{28A0092B-C50C-407E-A947-70E740481C1C}">
                <a14:useLocalDpi xmlns:a14="http://schemas.microsoft.com/office/drawing/2010/main" val="0"/>
              </a:ext>
            </a:extLst>
          </a:blip>
          <a:srcRect l="36901" t="-1169" r="23930" b="1169"/>
          <a:stretch/>
        </p:blipFill>
        <p:spPr>
          <a:xfrm>
            <a:off x="2784629" y="923435"/>
            <a:ext cx="587326" cy="411839"/>
          </a:xfrm>
          <a:prstGeom prst="rect">
            <a:avLst/>
          </a:prstGeom>
        </p:spPr>
      </p:pic>
      <p:sp>
        <p:nvSpPr>
          <p:cNvPr id="299" name="Rectangle 298">
            <a:extLst>
              <a:ext uri="{FF2B5EF4-FFF2-40B4-BE49-F238E27FC236}">
                <a16:creationId xmlns:a16="http://schemas.microsoft.com/office/drawing/2014/main" id="{A3E7B8AD-B66A-06C8-77A9-22426858130E}"/>
              </a:ext>
            </a:extLst>
          </p:cNvPr>
          <p:cNvSpPr/>
          <p:nvPr/>
        </p:nvSpPr>
        <p:spPr>
          <a:xfrm>
            <a:off x="4845562" y="3695352"/>
            <a:ext cx="1756107" cy="5104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Forward pass</a:t>
            </a:r>
          </a:p>
        </p:txBody>
      </p:sp>
      <p:sp>
        <p:nvSpPr>
          <p:cNvPr id="300" name="Rectangle 299">
            <a:extLst>
              <a:ext uri="{FF2B5EF4-FFF2-40B4-BE49-F238E27FC236}">
                <a16:creationId xmlns:a16="http://schemas.microsoft.com/office/drawing/2014/main" id="{6A752F6B-7A36-D5A2-6F57-491B004E82A0}"/>
              </a:ext>
            </a:extLst>
          </p:cNvPr>
          <p:cNvSpPr/>
          <p:nvPr/>
        </p:nvSpPr>
        <p:spPr>
          <a:xfrm>
            <a:off x="4877050" y="3267249"/>
            <a:ext cx="1693584" cy="292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Observations</a:t>
            </a:r>
          </a:p>
        </p:txBody>
      </p:sp>
      <p:cxnSp>
        <p:nvCxnSpPr>
          <p:cNvPr id="302" name="Straight Arrow Connector 301">
            <a:extLst>
              <a:ext uri="{FF2B5EF4-FFF2-40B4-BE49-F238E27FC236}">
                <a16:creationId xmlns:a16="http://schemas.microsoft.com/office/drawing/2014/main" id="{450F7EEC-D521-D348-7E7D-A438DC4F4690}"/>
              </a:ext>
            </a:extLst>
          </p:cNvPr>
          <p:cNvCxnSpPr>
            <a:cxnSpLocks/>
            <a:stCxn id="300" idx="2"/>
            <a:endCxn id="299" idx="0"/>
          </p:cNvCxnSpPr>
          <p:nvPr/>
        </p:nvCxnSpPr>
        <p:spPr>
          <a:xfrm flipH="1">
            <a:off x="5723616" y="3559558"/>
            <a:ext cx="226" cy="13579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6B4DC0FF-41A0-392F-B06A-6FC1313ABDE1}"/>
              </a:ext>
            </a:extLst>
          </p:cNvPr>
          <p:cNvCxnSpPr>
            <a:cxnSpLocks/>
            <a:stCxn id="299" idx="3"/>
            <a:endCxn id="20" idx="1"/>
          </p:cNvCxnSpPr>
          <p:nvPr/>
        </p:nvCxnSpPr>
        <p:spPr>
          <a:xfrm>
            <a:off x="6601669" y="3950576"/>
            <a:ext cx="208099" cy="296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A40A4235-CE87-7782-9664-44172758A950}"/>
              </a:ext>
            </a:extLst>
          </p:cNvPr>
          <p:cNvSpPr/>
          <p:nvPr/>
        </p:nvSpPr>
        <p:spPr>
          <a:xfrm>
            <a:off x="10071324" y="3782945"/>
            <a:ext cx="1105980" cy="29230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Actions</a:t>
            </a:r>
          </a:p>
        </p:txBody>
      </p:sp>
      <p:sp>
        <p:nvSpPr>
          <p:cNvPr id="309" name="Rectangle 308">
            <a:extLst>
              <a:ext uri="{FF2B5EF4-FFF2-40B4-BE49-F238E27FC236}">
                <a16:creationId xmlns:a16="http://schemas.microsoft.com/office/drawing/2014/main" id="{7BD9AE4A-F558-0525-A14C-798732BFDC10}"/>
              </a:ext>
            </a:extLst>
          </p:cNvPr>
          <p:cNvSpPr/>
          <p:nvPr/>
        </p:nvSpPr>
        <p:spPr>
          <a:xfrm>
            <a:off x="10067918" y="4132280"/>
            <a:ext cx="1105980" cy="2923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Values</a:t>
            </a:r>
          </a:p>
        </p:txBody>
      </p:sp>
      <p:sp>
        <p:nvSpPr>
          <p:cNvPr id="315" name="Rectangle 314">
            <a:extLst>
              <a:ext uri="{FF2B5EF4-FFF2-40B4-BE49-F238E27FC236}">
                <a16:creationId xmlns:a16="http://schemas.microsoft.com/office/drawing/2014/main" id="{C637C583-A229-42B7-20CC-A22037F01232}"/>
              </a:ext>
            </a:extLst>
          </p:cNvPr>
          <p:cNvSpPr/>
          <p:nvPr/>
        </p:nvSpPr>
        <p:spPr>
          <a:xfrm>
            <a:off x="10541583" y="3301247"/>
            <a:ext cx="1097280" cy="29230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Sample action</a:t>
            </a:r>
          </a:p>
        </p:txBody>
      </p:sp>
      <p:sp>
        <p:nvSpPr>
          <p:cNvPr id="320" name="Rectangle 319">
            <a:extLst>
              <a:ext uri="{FF2B5EF4-FFF2-40B4-BE49-F238E27FC236}">
                <a16:creationId xmlns:a16="http://schemas.microsoft.com/office/drawing/2014/main" id="{6773E919-7E37-9FBA-95BA-C2BE456B1140}"/>
              </a:ext>
            </a:extLst>
          </p:cNvPr>
          <p:cNvSpPr/>
          <p:nvPr/>
        </p:nvSpPr>
        <p:spPr>
          <a:xfrm>
            <a:off x="10541583" y="2829591"/>
            <a:ext cx="1097280" cy="29230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Take action</a:t>
            </a:r>
          </a:p>
        </p:txBody>
      </p:sp>
      <p:cxnSp>
        <p:nvCxnSpPr>
          <p:cNvPr id="322" name="Connector: Elbow 321">
            <a:extLst>
              <a:ext uri="{FF2B5EF4-FFF2-40B4-BE49-F238E27FC236}">
                <a16:creationId xmlns:a16="http://schemas.microsoft.com/office/drawing/2014/main" id="{3C09101F-3CB0-EDDA-01F9-525CF70C7015}"/>
              </a:ext>
            </a:extLst>
          </p:cNvPr>
          <p:cNvCxnSpPr>
            <a:stCxn id="308" idx="3"/>
            <a:endCxn id="315" idx="2"/>
          </p:cNvCxnSpPr>
          <p:nvPr/>
        </p:nvCxnSpPr>
        <p:spPr>
          <a:xfrm flipH="1" flipV="1">
            <a:off x="11090223" y="3593556"/>
            <a:ext cx="87081" cy="335544"/>
          </a:xfrm>
          <a:prstGeom prst="bentConnector4">
            <a:avLst>
              <a:gd name="adj1" fmla="val -262514"/>
              <a:gd name="adj2" fmla="val 717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3" name="Connector: Elbow 322">
            <a:extLst>
              <a:ext uri="{FF2B5EF4-FFF2-40B4-BE49-F238E27FC236}">
                <a16:creationId xmlns:a16="http://schemas.microsoft.com/office/drawing/2014/main" id="{B93FB8E6-4297-2449-5A1E-F7C323342DA7}"/>
              </a:ext>
            </a:extLst>
          </p:cNvPr>
          <p:cNvCxnSpPr>
            <a:cxnSpLocks/>
            <a:stCxn id="320" idx="3"/>
            <a:endCxn id="258" idx="3"/>
          </p:cNvCxnSpPr>
          <p:nvPr/>
        </p:nvCxnSpPr>
        <p:spPr>
          <a:xfrm flipH="1" flipV="1">
            <a:off x="6011212" y="1407456"/>
            <a:ext cx="5627651" cy="1568290"/>
          </a:xfrm>
          <a:prstGeom prst="bentConnector3">
            <a:avLst>
              <a:gd name="adj1" fmla="val -4062"/>
            </a:avLst>
          </a:prstGeom>
          <a:ln>
            <a:tailEnd type="triangle"/>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409CA224-F712-B8EA-D91F-C160A7DB34BF}"/>
              </a:ext>
            </a:extLst>
          </p:cNvPr>
          <p:cNvSpPr/>
          <p:nvPr/>
        </p:nvSpPr>
        <p:spPr>
          <a:xfrm>
            <a:off x="7036336" y="1807105"/>
            <a:ext cx="1097280" cy="29230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New States</a:t>
            </a:r>
          </a:p>
        </p:txBody>
      </p:sp>
      <p:sp>
        <p:nvSpPr>
          <p:cNvPr id="328" name="Rectangle 327">
            <a:extLst>
              <a:ext uri="{FF2B5EF4-FFF2-40B4-BE49-F238E27FC236}">
                <a16:creationId xmlns:a16="http://schemas.microsoft.com/office/drawing/2014/main" id="{2C59A844-B4DF-CBB7-A423-3624591BA8E3}"/>
              </a:ext>
            </a:extLst>
          </p:cNvPr>
          <p:cNvSpPr/>
          <p:nvPr/>
        </p:nvSpPr>
        <p:spPr>
          <a:xfrm>
            <a:off x="8219896" y="1799404"/>
            <a:ext cx="1097280" cy="29230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Rewards</a:t>
            </a:r>
          </a:p>
        </p:txBody>
      </p:sp>
      <p:sp>
        <p:nvSpPr>
          <p:cNvPr id="329" name="Rectangle 328">
            <a:extLst>
              <a:ext uri="{FF2B5EF4-FFF2-40B4-BE49-F238E27FC236}">
                <a16:creationId xmlns:a16="http://schemas.microsoft.com/office/drawing/2014/main" id="{D93BCD5A-BA6C-6696-8F19-524E0C952B02}"/>
              </a:ext>
            </a:extLst>
          </p:cNvPr>
          <p:cNvSpPr/>
          <p:nvPr/>
        </p:nvSpPr>
        <p:spPr>
          <a:xfrm>
            <a:off x="7036336" y="2178930"/>
            <a:ext cx="1097280" cy="29230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err="1"/>
              <a:t>Dones</a:t>
            </a:r>
            <a:endParaRPr lang="en-US" sz="1000" dirty="0"/>
          </a:p>
        </p:txBody>
      </p:sp>
      <p:cxnSp>
        <p:nvCxnSpPr>
          <p:cNvPr id="330" name="Connector: Elbow 329">
            <a:extLst>
              <a:ext uri="{FF2B5EF4-FFF2-40B4-BE49-F238E27FC236}">
                <a16:creationId xmlns:a16="http://schemas.microsoft.com/office/drawing/2014/main" id="{A0A2FB96-BFF4-3C9E-28B6-88E937727B0C}"/>
              </a:ext>
            </a:extLst>
          </p:cNvPr>
          <p:cNvCxnSpPr>
            <a:cxnSpLocks/>
            <a:endCxn id="332" idx="1"/>
          </p:cNvCxnSpPr>
          <p:nvPr/>
        </p:nvCxnSpPr>
        <p:spPr>
          <a:xfrm>
            <a:off x="6011212" y="1798717"/>
            <a:ext cx="826201" cy="3134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36" name="Rectangle 335">
            <a:extLst>
              <a:ext uri="{FF2B5EF4-FFF2-40B4-BE49-F238E27FC236}">
                <a16:creationId xmlns:a16="http://schemas.microsoft.com/office/drawing/2014/main" id="{91360CA5-CD69-14CC-235E-7C0EDC6CC77E}"/>
              </a:ext>
            </a:extLst>
          </p:cNvPr>
          <p:cNvSpPr/>
          <p:nvPr/>
        </p:nvSpPr>
        <p:spPr>
          <a:xfrm>
            <a:off x="4814527" y="5382344"/>
            <a:ext cx="1756107" cy="5104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Optimize</a:t>
            </a:r>
          </a:p>
        </p:txBody>
      </p:sp>
      <p:pic>
        <p:nvPicPr>
          <p:cNvPr id="25" name="Picture 24">
            <a:extLst>
              <a:ext uri="{FF2B5EF4-FFF2-40B4-BE49-F238E27FC236}">
                <a16:creationId xmlns:a16="http://schemas.microsoft.com/office/drawing/2014/main" id="{C089EF34-CE68-E14C-63C6-D87CED5BF6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4675" y="6004837"/>
            <a:ext cx="1736039" cy="244633"/>
          </a:xfrm>
          <a:prstGeom prst="rect">
            <a:avLst/>
          </a:prstGeom>
        </p:spPr>
      </p:pic>
      <p:pic>
        <p:nvPicPr>
          <p:cNvPr id="45" name="Picture 44">
            <a:extLst>
              <a:ext uri="{FF2B5EF4-FFF2-40B4-BE49-F238E27FC236}">
                <a16:creationId xmlns:a16="http://schemas.microsoft.com/office/drawing/2014/main" id="{DE029AB4-B733-5461-A23A-4EB095971188}"/>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3515340" y="5987939"/>
            <a:ext cx="2447445" cy="263685"/>
          </a:xfrm>
          <a:prstGeom prst="rect">
            <a:avLst/>
          </a:prstGeom>
        </p:spPr>
      </p:pic>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B4625083-9CD1-A77A-6E07-2D9E2D188F68}"/>
                  </a:ext>
                </a:extLst>
              </p:cNvPr>
              <p:cNvSpPr/>
              <p:nvPr/>
            </p:nvSpPr>
            <p:spPr>
              <a:xfrm>
                <a:off x="3083670" y="5583424"/>
                <a:ext cx="384117" cy="365760"/>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right"/>
                    </m:oMathParaPr>
                    <m:oMath xmlns:m="http://schemas.openxmlformats.org/officeDocument/2006/math">
                      <m:r>
                        <a:rPr lang="en-US" sz="1800" b="0" i="1" smtClean="0">
                          <a:latin typeface="Cambria Math" panose="02040503050406030204" pitchFamily="18" charset="0"/>
                        </a:rPr>
                        <m:t>+</m:t>
                      </m:r>
                    </m:oMath>
                  </m:oMathPara>
                </a14:m>
                <a:endParaRPr lang="en-US" dirty="0">
                  <a:solidFill>
                    <a:schemeClr val="bg1"/>
                  </a:solidFill>
                </a:endParaRPr>
              </a:p>
            </p:txBody>
          </p:sp>
        </mc:Choice>
        <mc:Fallback xmlns="">
          <p:sp>
            <p:nvSpPr>
              <p:cNvPr id="48" name="Rectangle 47">
                <a:extLst>
                  <a:ext uri="{FF2B5EF4-FFF2-40B4-BE49-F238E27FC236}">
                    <a16:creationId xmlns:a16="http://schemas.microsoft.com/office/drawing/2014/main" id="{B4625083-9CD1-A77A-6E07-2D9E2D188F68}"/>
                  </a:ext>
                </a:extLst>
              </p:cNvPr>
              <p:cNvSpPr>
                <a:spLocks noRot="1" noChangeAspect="1" noMove="1" noResize="1" noEditPoints="1" noAdjustHandles="1" noChangeArrowheads="1" noChangeShapeType="1" noTextEdit="1"/>
              </p:cNvSpPr>
              <p:nvPr/>
            </p:nvSpPr>
            <p:spPr>
              <a:xfrm>
                <a:off x="3083670" y="5583424"/>
                <a:ext cx="384117" cy="365760"/>
              </a:xfrm>
              <a:prstGeom prst="rect">
                <a:avLst/>
              </a:prstGeom>
              <a:blipFill>
                <a:blip r:embed="rId10"/>
                <a:stretch>
                  <a:fillRect/>
                </a:stretch>
              </a:blipFill>
            </p:spPr>
            <p:txBody>
              <a:bodyPr/>
              <a:lstStyle/>
              <a:p>
                <a:r>
                  <a:rPr lang="en-US">
                    <a:noFill/>
                  </a:rPr>
                  <a:t> </a:t>
                </a:r>
              </a:p>
            </p:txBody>
          </p:sp>
        </mc:Fallback>
      </mc:AlternateContent>
      <p:cxnSp>
        <p:nvCxnSpPr>
          <p:cNvPr id="52" name="Connector: Elbow 51">
            <a:extLst>
              <a:ext uri="{FF2B5EF4-FFF2-40B4-BE49-F238E27FC236}">
                <a16:creationId xmlns:a16="http://schemas.microsoft.com/office/drawing/2014/main" id="{73388B00-8B5A-F1BD-0C82-4D8877CFBBF7}"/>
              </a:ext>
            </a:extLst>
          </p:cNvPr>
          <p:cNvCxnSpPr>
            <a:cxnSpLocks/>
            <a:stCxn id="336" idx="3"/>
            <a:endCxn id="9" idx="2"/>
          </p:cNvCxnSpPr>
          <p:nvPr/>
        </p:nvCxnSpPr>
        <p:spPr>
          <a:xfrm flipV="1">
            <a:off x="6570634" y="5257589"/>
            <a:ext cx="2010116" cy="3799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F560ECF-23A4-D0EA-0D6C-5BD0E661354E}"/>
              </a:ext>
            </a:extLst>
          </p:cNvPr>
          <p:cNvCxnSpPr>
            <a:cxnSpLocks/>
            <a:stCxn id="315" idx="0"/>
            <a:endCxn id="320" idx="2"/>
          </p:cNvCxnSpPr>
          <p:nvPr/>
        </p:nvCxnSpPr>
        <p:spPr>
          <a:xfrm flipV="1">
            <a:off x="11090223" y="3121900"/>
            <a:ext cx="0" cy="17934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6C5FEB4E-FA96-03EF-482D-59AF473EDAE5}"/>
              </a:ext>
            </a:extLst>
          </p:cNvPr>
          <p:cNvSpPr/>
          <p:nvPr/>
        </p:nvSpPr>
        <p:spPr>
          <a:xfrm>
            <a:off x="768389" y="792680"/>
            <a:ext cx="5236564" cy="1873341"/>
          </a:xfrm>
          <a:prstGeom prst="rect">
            <a:avLst/>
          </a:prstGeom>
          <a:solidFill>
            <a:schemeClr val="bg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dirty="0"/>
              <a:t>What is our environment and what does it provide?</a:t>
            </a:r>
          </a:p>
        </p:txBody>
      </p:sp>
      <p:sp>
        <p:nvSpPr>
          <p:cNvPr id="66" name="Rectangle 65">
            <a:extLst>
              <a:ext uri="{FF2B5EF4-FFF2-40B4-BE49-F238E27FC236}">
                <a16:creationId xmlns:a16="http://schemas.microsoft.com/office/drawing/2014/main" id="{A477AA0B-841D-9C37-B8F8-0B4A5E2905B9}"/>
              </a:ext>
            </a:extLst>
          </p:cNvPr>
          <p:cNvSpPr/>
          <p:nvPr/>
        </p:nvSpPr>
        <p:spPr>
          <a:xfrm>
            <a:off x="787360" y="5068166"/>
            <a:ext cx="5236564" cy="1314689"/>
          </a:xfrm>
          <a:prstGeom prst="rect">
            <a:avLst/>
          </a:prstGeom>
          <a:solidFill>
            <a:schemeClr val="bg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dirty="0"/>
              <a:t>How does our agent learn from its actions?</a:t>
            </a:r>
          </a:p>
        </p:txBody>
      </p:sp>
      <p:grpSp>
        <p:nvGrpSpPr>
          <p:cNvPr id="71" name="Group 70">
            <a:extLst>
              <a:ext uri="{FF2B5EF4-FFF2-40B4-BE49-F238E27FC236}">
                <a16:creationId xmlns:a16="http://schemas.microsoft.com/office/drawing/2014/main" id="{BA1B218B-43F8-0AB3-3927-1047D439B9FE}"/>
              </a:ext>
            </a:extLst>
          </p:cNvPr>
          <p:cNvGrpSpPr/>
          <p:nvPr/>
        </p:nvGrpSpPr>
        <p:grpSpPr>
          <a:xfrm>
            <a:off x="787360" y="784740"/>
            <a:ext cx="11287741" cy="5580729"/>
            <a:chOff x="787360" y="796771"/>
            <a:chExt cx="11287741" cy="5580729"/>
          </a:xfrm>
        </p:grpSpPr>
        <p:sp>
          <p:nvSpPr>
            <p:cNvPr id="70" name="Rectangle 69">
              <a:extLst>
                <a:ext uri="{FF2B5EF4-FFF2-40B4-BE49-F238E27FC236}">
                  <a16:creationId xmlns:a16="http://schemas.microsoft.com/office/drawing/2014/main" id="{C63ECC3A-659E-63D4-725B-18990536E52A}"/>
                </a:ext>
              </a:extLst>
            </p:cNvPr>
            <p:cNvSpPr/>
            <p:nvPr/>
          </p:nvSpPr>
          <p:spPr>
            <a:xfrm>
              <a:off x="6071128" y="796771"/>
              <a:ext cx="6003973" cy="5580729"/>
            </a:xfrm>
            <a:prstGeom prst="rect">
              <a:avLst/>
            </a:prstGeom>
            <a:solidFill>
              <a:schemeClr val="bg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r"/>
              <a:endParaRPr lang="en-US" sz="1400" dirty="0"/>
            </a:p>
          </p:txBody>
        </p:sp>
        <p:sp>
          <p:nvSpPr>
            <p:cNvPr id="65" name="Rectangle 64">
              <a:extLst>
                <a:ext uri="{FF2B5EF4-FFF2-40B4-BE49-F238E27FC236}">
                  <a16:creationId xmlns:a16="http://schemas.microsoft.com/office/drawing/2014/main" id="{9EC0A10F-2C0E-BF5E-0F01-3F031BD14939}"/>
                </a:ext>
              </a:extLst>
            </p:cNvPr>
            <p:cNvSpPr/>
            <p:nvPr/>
          </p:nvSpPr>
          <p:spPr>
            <a:xfrm>
              <a:off x="787360" y="2738003"/>
              <a:ext cx="11209780" cy="2264364"/>
            </a:xfrm>
            <a:prstGeom prst="rect">
              <a:avLst/>
            </a:prstGeom>
            <a:solidFill>
              <a:schemeClr val="bg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dirty="0"/>
                <a:t>How does our agent interact with the environment?</a:t>
              </a:r>
            </a:p>
          </p:txBody>
        </p:sp>
      </p:grpSp>
    </p:spTree>
    <p:extLst>
      <p:ext uri="{BB962C8B-B14F-4D97-AF65-F5344CB8AC3E}">
        <p14:creationId xmlns:p14="http://schemas.microsoft.com/office/powerpoint/2010/main" val="409087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4"/>
                                        </p:tgtEl>
                                      </p:cBhvr>
                                    </p:animEffect>
                                    <p:set>
                                      <p:cBhvr>
                                        <p:cTn id="7" dur="1" fill="hold">
                                          <p:stCondLst>
                                            <p:cond delay="499"/>
                                          </p:stCondLst>
                                        </p:cTn>
                                        <p:tgtEl>
                                          <p:spTgt spid="6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1"/>
                                        </p:tgtEl>
                                      </p:cBhvr>
                                    </p:animEffect>
                                    <p:set>
                                      <p:cBhvr>
                                        <p:cTn id="12" dur="1" fill="hold">
                                          <p:stCondLst>
                                            <p:cond delay="499"/>
                                          </p:stCondLst>
                                        </p:cTn>
                                        <p:tgtEl>
                                          <p:spTgt spid="7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6"/>
                                        </p:tgtEl>
                                      </p:cBhvr>
                                    </p:animEffect>
                                    <p:set>
                                      <p:cBhvr>
                                        <p:cTn id="17"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4EEA658-9D16-4583-A9FC-9BECCBCB7C8F}"/>
              </a:ext>
            </a:extLst>
          </p:cNvPr>
          <p:cNvGrpSpPr/>
          <p:nvPr/>
        </p:nvGrpSpPr>
        <p:grpSpPr>
          <a:xfrm>
            <a:off x="5866926" y="2213561"/>
            <a:ext cx="6080855" cy="3510097"/>
            <a:chOff x="2738438" y="30163"/>
            <a:chExt cx="11828463" cy="6827838"/>
          </a:xfrm>
        </p:grpSpPr>
        <p:sp>
          <p:nvSpPr>
            <p:cNvPr id="6" name="Freeform 11">
              <a:extLst>
                <a:ext uri="{FF2B5EF4-FFF2-40B4-BE49-F238E27FC236}">
                  <a16:creationId xmlns:a16="http://schemas.microsoft.com/office/drawing/2014/main" id="{EB34C9EF-6264-4528-A7D8-E4013D8D5841}"/>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7" name="Freeform 12">
              <a:extLst>
                <a:ext uri="{FF2B5EF4-FFF2-40B4-BE49-F238E27FC236}">
                  <a16:creationId xmlns:a16="http://schemas.microsoft.com/office/drawing/2014/main" id="{A1154CDD-2AD7-4C19-9DBF-8379EB2C4B04}"/>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8" name="Freeform 13">
              <a:extLst>
                <a:ext uri="{FF2B5EF4-FFF2-40B4-BE49-F238E27FC236}">
                  <a16:creationId xmlns:a16="http://schemas.microsoft.com/office/drawing/2014/main" id="{D6628190-1DCF-41A6-AE53-668D6737079D}"/>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9" name="Rectangle 14">
              <a:extLst>
                <a:ext uri="{FF2B5EF4-FFF2-40B4-BE49-F238E27FC236}">
                  <a16:creationId xmlns:a16="http://schemas.microsoft.com/office/drawing/2014/main" id="{38DD459A-506B-4A5B-8768-EE42770B2EF2}"/>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10" name="Freeform 15">
              <a:extLst>
                <a:ext uri="{FF2B5EF4-FFF2-40B4-BE49-F238E27FC236}">
                  <a16:creationId xmlns:a16="http://schemas.microsoft.com/office/drawing/2014/main" id="{A8016F68-9D09-469F-8814-B0EA4E60984C}"/>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11" name="Freeform 16">
              <a:extLst>
                <a:ext uri="{FF2B5EF4-FFF2-40B4-BE49-F238E27FC236}">
                  <a16:creationId xmlns:a16="http://schemas.microsoft.com/office/drawing/2014/main" id="{2749754D-FFA1-4BF5-B617-730DAFA4066A}"/>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12" name="Freeform 17">
              <a:extLst>
                <a:ext uri="{FF2B5EF4-FFF2-40B4-BE49-F238E27FC236}">
                  <a16:creationId xmlns:a16="http://schemas.microsoft.com/office/drawing/2014/main" id="{C29C7B3E-CCF0-46BB-A1A7-FD713335AEE5}"/>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grpSp>
      <p:pic>
        <p:nvPicPr>
          <p:cNvPr id="13" name="Picture Placeholder 12">
            <a:extLst>
              <a:ext uri="{FF2B5EF4-FFF2-40B4-BE49-F238E27FC236}">
                <a16:creationId xmlns:a16="http://schemas.microsoft.com/office/drawing/2014/main" id="{AF714647-5093-7850-B4BE-640D743D211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6611916" y="2504660"/>
            <a:ext cx="4568896" cy="2799995"/>
          </a:xfrm>
        </p:spPr>
      </p:pic>
      <p:sp>
        <p:nvSpPr>
          <p:cNvPr id="3" name="Footer Placeholder 2">
            <a:extLst>
              <a:ext uri="{FF2B5EF4-FFF2-40B4-BE49-F238E27FC236}">
                <a16:creationId xmlns:a16="http://schemas.microsoft.com/office/drawing/2014/main" id="{698EA443-1C7B-49A9-8F0D-A7FD0B759197}"/>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a:ln>
                  <a:noFill/>
                </a:ln>
                <a:solidFill>
                  <a:srgbClr val="E7E6E6">
                    <a:lumMod val="90000"/>
                    <a:alpha val="70000"/>
                  </a:srgbClr>
                </a:solidFill>
                <a:effectLst/>
                <a:uLnTx/>
                <a:uFillTx/>
                <a:latin typeface="Montserrat"/>
                <a:ea typeface="+mn-ea"/>
                <a:cs typeface="+mn-cs"/>
              </a:rPr>
              <a:t>WWW.SOLLIANCE.NET</a:t>
            </a:r>
            <a:endPar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endParaRPr>
          </a:p>
        </p:txBody>
      </p:sp>
      <p:sp>
        <p:nvSpPr>
          <p:cNvPr id="4" name="Slide Number Placeholder 3">
            <a:extLst>
              <a:ext uri="{FF2B5EF4-FFF2-40B4-BE49-F238E27FC236}">
                <a16:creationId xmlns:a16="http://schemas.microsoft.com/office/drawing/2014/main" id="{5DA83ACF-A5A4-4EBE-A1EF-7F7EA629F86A}"/>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43</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24" name="Text Placeholder 23">
            <a:extLst>
              <a:ext uri="{FF2B5EF4-FFF2-40B4-BE49-F238E27FC236}">
                <a16:creationId xmlns:a16="http://schemas.microsoft.com/office/drawing/2014/main" id="{B1284D15-8B20-44E7-BD49-1B31ED18CAC2}"/>
              </a:ext>
            </a:extLst>
          </p:cNvPr>
          <p:cNvSpPr>
            <a:spLocks noGrp="1"/>
          </p:cNvSpPr>
          <p:nvPr>
            <p:ph type="body" sz="quarter" idx="10"/>
          </p:nvPr>
        </p:nvSpPr>
        <p:spPr>
          <a:xfrm>
            <a:off x="647700" y="1828800"/>
            <a:ext cx="5269353" cy="4114800"/>
          </a:xfrm>
        </p:spPr>
        <p:txBody>
          <a:bodyPr>
            <a:normAutofit/>
          </a:bodyPr>
          <a:lstStyle/>
          <a:p>
            <a:r>
              <a:rPr lang="en-US" dirty="0"/>
              <a:t>Solving </a:t>
            </a:r>
            <a:r>
              <a:rPr lang="en-US" dirty="0" err="1"/>
              <a:t>CartPole</a:t>
            </a:r>
            <a:r>
              <a:rPr lang="en-US" dirty="0"/>
              <a:t> with A2C from “scratch”</a:t>
            </a:r>
          </a:p>
          <a:p>
            <a:endParaRPr lang="en-US" dirty="0"/>
          </a:p>
          <a:p>
            <a:endParaRPr lang="en-US" dirty="0"/>
          </a:p>
          <a:p>
            <a:endParaRPr lang="en-US" dirty="0"/>
          </a:p>
          <a:p>
            <a:endParaRPr lang="en-US" dirty="0"/>
          </a:p>
          <a:p>
            <a:endParaRPr lang="en-US" dirty="0"/>
          </a:p>
          <a:p>
            <a:endParaRPr lang="en-US" dirty="0"/>
          </a:p>
        </p:txBody>
      </p:sp>
      <p:sp>
        <p:nvSpPr>
          <p:cNvPr id="23" name="Title 22">
            <a:extLst>
              <a:ext uri="{FF2B5EF4-FFF2-40B4-BE49-F238E27FC236}">
                <a16:creationId xmlns:a16="http://schemas.microsoft.com/office/drawing/2014/main" id="{9CAE4F66-FA25-48F2-947E-6BB129E5CC67}"/>
              </a:ext>
            </a:extLst>
          </p:cNvPr>
          <p:cNvSpPr>
            <a:spLocks noGrp="1"/>
          </p:cNvSpPr>
          <p:nvPr>
            <p:ph type="title"/>
          </p:nvPr>
        </p:nvSpPr>
        <p:spPr>
          <a:xfrm>
            <a:off x="652463" y="346076"/>
            <a:ext cx="5269353" cy="568324"/>
          </a:xfrm>
        </p:spPr>
        <p:txBody>
          <a:bodyPr>
            <a:normAutofit/>
          </a:bodyPr>
          <a:lstStyle/>
          <a:p>
            <a:r>
              <a:rPr lang="en-US" dirty="0"/>
              <a:t>DEMO</a:t>
            </a:r>
          </a:p>
        </p:txBody>
      </p:sp>
      <p:sp>
        <p:nvSpPr>
          <p:cNvPr id="19" name="Text Placeholder 18">
            <a:extLst>
              <a:ext uri="{FF2B5EF4-FFF2-40B4-BE49-F238E27FC236}">
                <a16:creationId xmlns:a16="http://schemas.microsoft.com/office/drawing/2014/main" id="{C595D170-30A5-4657-8955-AF2D49CC4316}"/>
              </a:ext>
            </a:extLst>
          </p:cNvPr>
          <p:cNvSpPr>
            <a:spLocks noGrp="1"/>
          </p:cNvSpPr>
          <p:nvPr>
            <p:ph type="body" sz="quarter" idx="22"/>
          </p:nvPr>
        </p:nvSpPr>
        <p:spPr/>
        <p:txBody>
          <a:bodyPr>
            <a:normAutofit fontScale="92500"/>
          </a:bodyPr>
          <a:lstStyle/>
          <a:p>
            <a:r>
              <a:rPr lang="en-US" dirty="0"/>
              <a:t>Going deep on one state of the art algorithm</a:t>
            </a:r>
          </a:p>
        </p:txBody>
      </p:sp>
    </p:spTree>
    <p:extLst>
      <p:ext uri="{BB962C8B-B14F-4D97-AF65-F5344CB8AC3E}">
        <p14:creationId xmlns:p14="http://schemas.microsoft.com/office/powerpoint/2010/main" val="179566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3862C0-3DCF-4D8B-176D-F22905FC892A}"/>
              </a:ext>
            </a:extLst>
          </p:cNvPr>
          <p:cNvSpPr>
            <a:spLocks noGrp="1"/>
          </p:cNvSpPr>
          <p:nvPr>
            <p:ph type="sldNum" sz="quarter" idx="4"/>
          </p:nvPr>
        </p:nvSpPr>
        <p:spPr/>
        <p:txBody>
          <a:bodyPr/>
          <a:lstStyle/>
          <a:p>
            <a:fld id="{F9406C37-1267-4092-A3E4-2FCC75AA8F89}" type="slidenum">
              <a:rPr lang="en-US" smtClean="0"/>
              <a:t>44</a:t>
            </a:fld>
            <a:endParaRPr lang="en-US"/>
          </a:p>
        </p:txBody>
      </p:sp>
      <p:sp>
        <p:nvSpPr>
          <p:cNvPr id="4" name="Title 3">
            <a:extLst>
              <a:ext uri="{FF2B5EF4-FFF2-40B4-BE49-F238E27FC236}">
                <a16:creationId xmlns:a16="http://schemas.microsoft.com/office/drawing/2014/main" id="{015AC253-F1F0-6533-876F-464D683BC087}"/>
              </a:ext>
            </a:extLst>
          </p:cNvPr>
          <p:cNvSpPr>
            <a:spLocks noGrp="1"/>
          </p:cNvSpPr>
          <p:nvPr>
            <p:ph type="title"/>
          </p:nvPr>
        </p:nvSpPr>
        <p:spPr/>
        <p:txBody>
          <a:bodyPr/>
          <a:lstStyle/>
          <a:p>
            <a:r>
              <a:rPr lang="en-US" dirty="0"/>
              <a:t>But wait! You don’t need to write all that anymore!</a:t>
            </a:r>
          </a:p>
        </p:txBody>
      </p:sp>
      <p:sp>
        <p:nvSpPr>
          <p:cNvPr id="5" name="Text Placeholder 4">
            <a:extLst>
              <a:ext uri="{FF2B5EF4-FFF2-40B4-BE49-F238E27FC236}">
                <a16:creationId xmlns:a16="http://schemas.microsoft.com/office/drawing/2014/main" id="{3D20E5AE-91BE-51DA-23DC-57B5868B491A}"/>
              </a:ext>
            </a:extLst>
          </p:cNvPr>
          <p:cNvSpPr>
            <a:spLocks noGrp="1"/>
          </p:cNvSpPr>
          <p:nvPr>
            <p:ph type="body" sz="quarter" idx="16"/>
          </p:nvPr>
        </p:nvSpPr>
        <p:spPr/>
        <p:txBody>
          <a:bodyPr>
            <a:normAutofit fontScale="92500" lnSpcReduction="10000"/>
          </a:bodyPr>
          <a:lstStyle/>
          <a:p>
            <a:r>
              <a:rPr lang="en-US" dirty="0"/>
              <a:t>With Stable Baselines 3 and the RL Baselines3 Zoo, it becomes a few lines to use state of the art algorithms like PPO, A2C, etc.</a:t>
            </a:r>
          </a:p>
        </p:txBody>
      </p:sp>
      <p:pic>
        <p:nvPicPr>
          <p:cNvPr id="7" name="Picture 6">
            <a:extLst>
              <a:ext uri="{FF2B5EF4-FFF2-40B4-BE49-F238E27FC236}">
                <a16:creationId xmlns:a16="http://schemas.microsoft.com/office/drawing/2014/main" id="{8B6DCD7A-77F8-5690-AB6F-C1884139A8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026" y="2660610"/>
            <a:ext cx="8699947" cy="1536779"/>
          </a:xfrm>
          <a:prstGeom prst="rect">
            <a:avLst/>
          </a:prstGeom>
        </p:spPr>
      </p:pic>
    </p:spTree>
    <p:extLst>
      <p:ext uri="{BB962C8B-B14F-4D97-AF65-F5344CB8AC3E}">
        <p14:creationId xmlns:p14="http://schemas.microsoft.com/office/powerpoint/2010/main" val="3042552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4EEA658-9D16-4583-A9FC-9BECCBCB7C8F}"/>
              </a:ext>
            </a:extLst>
          </p:cNvPr>
          <p:cNvGrpSpPr/>
          <p:nvPr/>
        </p:nvGrpSpPr>
        <p:grpSpPr>
          <a:xfrm>
            <a:off x="5866926" y="2213561"/>
            <a:ext cx="6080855" cy="3510097"/>
            <a:chOff x="2738438" y="30163"/>
            <a:chExt cx="11828463" cy="6827838"/>
          </a:xfrm>
        </p:grpSpPr>
        <p:sp>
          <p:nvSpPr>
            <p:cNvPr id="6" name="Freeform 11">
              <a:extLst>
                <a:ext uri="{FF2B5EF4-FFF2-40B4-BE49-F238E27FC236}">
                  <a16:creationId xmlns:a16="http://schemas.microsoft.com/office/drawing/2014/main" id="{EB34C9EF-6264-4528-A7D8-E4013D8D5841}"/>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7" name="Freeform 12">
              <a:extLst>
                <a:ext uri="{FF2B5EF4-FFF2-40B4-BE49-F238E27FC236}">
                  <a16:creationId xmlns:a16="http://schemas.microsoft.com/office/drawing/2014/main" id="{A1154CDD-2AD7-4C19-9DBF-8379EB2C4B04}"/>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8" name="Freeform 13">
              <a:extLst>
                <a:ext uri="{FF2B5EF4-FFF2-40B4-BE49-F238E27FC236}">
                  <a16:creationId xmlns:a16="http://schemas.microsoft.com/office/drawing/2014/main" id="{D6628190-1DCF-41A6-AE53-668D6737079D}"/>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9" name="Rectangle 14">
              <a:extLst>
                <a:ext uri="{FF2B5EF4-FFF2-40B4-BE49-F238E27FC236}">
                  <a16:creationId xmlns:a16="http://schemas.microsoft.com/office/drawing/2014/main" id="{38DD459A-506B-4A5B-8768-EE42770B2EF2}"/>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10" name="Freeform 15">
              <a:extLst>
                <a:ext uri="{FF2B5EF4-FFF2-40B4-BE49-F238E27FC236}">
                  <a16:creationId xmlns:a16="http://schemas.microsoft.com/office/drawing/2014/main" id="{A8016F68-9D09-469F-8814-B0EA4E60984C}"/>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11" name="Freeform 16">
              <a:extLst>
                <a:ext uri="{FF2B5EF4-FFF2-40B4-BE49-F238E27FC236}">
                  <a16:creationId xmlns:a16="http://schemas.microsoft.com/office/drawing/2014/main" id="{2749754D-FFA1-4BF5-B617-730DAFA4066A}"/>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12" name="Freeform 17">
              <a:extLst>
                <a:ext uri="{FF2B5EF4-FFF2-40B4-BE49-F238E27FC236}">
                  <a16:creationId xmlns:a16="http://schemas.microsoft.com/office/drawing/2014/main" id="{C29C7B3E-CCF0-46BB-A1A7-FD713335AEE5}"/>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grpSp>
      <p:pic>
        <p:nvPicPr>
          <p:cNvPr id="13" name="Picture Placeholder 12">
            <a:extLst>
              <a:ext uri="{FF2B5EF4-FFF2-40B4-BE49-F238E27FC236}">
                <a16:creationId xmlns:a16="http://schemas.microsoft.com/office/drawing/2014/main" id="{AF714647-5093-7850-B4BE-640D743D211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6611916" y="2504660"/>
            <a:ext cx="4568896" cy="2799995"/>
          </a:xfrm>
        </p:spPr>
      </p:pic>
      <p:sp>
        <p:nvSpPr>
          <p:cNvPr id="3" name="Footer Placeholder 2">
            <a:extLst>
              <a:ext uri="{FF2B5EF4-FFF2-40B4-BE49-F238E27FC236}">
                <a16:creationId xmlns:a16="http://schemas.microsoft.com/office/drawing/2014/main" id="{698EA443-1C7B-49A9-8F0D-A7FD0B759197}"/>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a:ln>
                  <a:noFill/>
                </a:ln>
                <a:solidFill>
                  <a:srgbClr val="E7E6E6">
                    <a:lumMod val="90000"/>
                    <a:alpha val="70000"/>
                  </a:srgbClr>
                </a:solidFill>
                <a:effectLst/>
                <a:uLnTx/>
                <a:uFillTx/>
                <a:latin typeface="Montserrat"/>
                <a:ea typeface="+mn-ea"/>
                <a:cs typeface="+mn-cs"/>
              </a:rPr>
              <a:t>WWW.SOLLIANCE.NET</a:t>
            </a:r>
            <a:endPar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endParaRPr>
          </a:p>
        </p:txBody>
      </p:sp>
      <p:sp>
        <p:nvSpPr>
          <p:cNvPr id="4" name="Slide Number Placeholder 3">
            <a:extLst>
              <a:ext uri="{FF2B5EF4-FFF2-40B4-BE49-F238E27FC236}">
                <a16:creationId xmlns:a16="http://schemas.microsoft.com/office/drawing/2014/main" id="{5DA83ACF-A5A4-4EBE-A1EF-7F7EA629F86A}"/>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45</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24" name="Text Placeholder 23">
            <a:extLst>
              <a:ext uri="{FF2B5EF4-FFF2-40B4-BE49-F238E27FC236}">
                <a16:creationId xmlns:a16="http://schemas.microsoft.com/office/drawing/2014/main" id="{B1284D15-8B20-44E7-BD49-1B31ED18CAC2}"/>
              </a:ext>
            </a:extLst>
          </p:cNvPr>
          <p:cNvSpPr>
            <a:spLocks noGrp="1"/>
          </p:cNvSpPr>
          <p:nvPr>
            <p:ph type="body" sz="quarter" idx="10"/>
          </p:nvPr>
        </p:nvSpPr>
        <p:spPr>
          <a:xfrm>
            <a:off x="647700" y="1828800"/>
            <a:ext cx="5269353" cy="4114800"/>
          </a:xfrm>
        </p:spPr>
        <p:txBody>
          <a:bodyPr>
            <a:normAutofit/>
          </a:bodyPr>
          <a:lstStyle/>
          <a:p>
            <a:r>
              <a:rPr lang="en-US" dirty="0"/>
              <a:t>Azure Machine Learning</a:t>
            </a:r>
          </a:p>
          <a:p>
            <a:endParaRPr lang="en-US" dirty="0"/>
          </a:p>
          <a:p>
            <a:endParaRPr lang="en-US" dirty="0"/>
          </a:p>
          <a:p>
            <a:endParaRPr lang="en-US" dirty="0"/>
          </a:p>
          <a:p>
            <a:endParaRPr lang="en-US" dirty="0"/>
          </a:p>
          <a:p>
            <a:endParaRPr lang="en-US" dirty="0"/>
          </a:p>
          <a:p>
            <a:endParaRPr lang="en-US" dirty="0"/>
          </a:p>
        </p:txBody>
      </p:sp>
      <p:sp>
        <p:nvSpPr>
          <p:cNvPr id="23" name="Title 22">
            <a:extLst>
              <a:ext uri="{FF2B5EF4-FFF2-40B4-BE49-F238E27FC236}">
                <a16:creationId xmlns:a16="http://schemas.microsoft.com/office/drawing/2014/main" id="{9CAE4F66-FA25-48F2-947E-6BB129E5CC67}"/>
              </a:ext>
            </a:extLst>
          </p:cNvPr>
          <p:cNvSpPr>
            <a:spLocks noGrp="1"/>
          </p:cNvSpPr>
          <p:nvPr>
            <p:ph type="title"/>
          </p:nvPr>
        </p:nvSpPr>
        <p:spPr>
          <a:xfrm>
            <a:off x="652463" y="346076"/>
            <a:ext cx="5269353" cy="568324"/>
          </a:xfrm>
        </p:spPr>
        <p:txBody>
          <a:bodyPr>
            <a:normAutofit/>
          </a:bodyPr>
          <a:lstStyle/>
          <a:p>
            <a:r>
              <a:rPr lang="en-US" dirty="0"/>
              <a:t>DEMO</a:t>
            </a:r>
          </a:p>
        </p:txBody>
      </p:sp>
      <p:sp>
        <p:nvSpPr>
          <p:cNvPr id="19" name="Text Placeholder 18">
            <a:extLst>
              <a:ext uri="{FF2B5EF4-FFF2-40B4-BE49-F238E27FC236}">
                <a16:creationId xmlns:a16="http://schemas.microsoft.com/office/drawing/2014/main" id="{C595D170-30A5-4657-8955-AF2D49CC4316}"/>
              </a:ext>
            </a:extLst>
          </p:cNvPr>
          <p:cNvSpPr>
            <a:spLocks noGrp="1"/>
          </p:cNvSpPr>
          <p:nvPr>
            <p:ph type="body" sz="quarter" idx="22"/>
          </p:nvPr>
        </p:nvSpPr>
        <p:spPr/>
        <p:txBody>
          <a:bodyPr>
            <a:normAutofit fontScale="92500"/>
          </a:bodyPr>
          <a:lstStyle/>
          <a:p>
            <a:r>
              <a:rPr lang="en-US" dirty="0"/>
              <a:t>Stable Baselines 3 and the RL Baselines3 Zoo</a:t>
            </a:r>
          </a:p>
        </p:txBody>
      </p:sp>
      <p:pic>
        <p:nvPicPr>
          <p:cNvPr id="2" name="Picture 1">
            <a:extLst>
              <a:ext uri="{FF2B5EF4-FFF2-40B4-BE49-F238E27FC236}">
                <a16:creationId xmlns:a16="http://schemas.microsoft.com/office/drawing/2014/main" id="{BD2B88BB-68D0-4C40-BE5A-3609EB9C6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460" y="2368875"/>
            <a:ext cx="1129375" cy="1129375"/>
          </a:xfrm>
          <a:prstGeom prst="rect">
            <a:avLst/>
          </a:prstGeom>
        </p:spPr>
      </p:pic>
    </p:spTree>
    <p:extLst>
      <p:ext uri="{BB962C8B-B14F-4D97-AF65-F5344CB8AC3E}">
        <p14:creationId xmlns:p14="http://schemas.microsoft.com/office/powerpoint/2010/main" val="797319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4EEA658-9D16-4583-A9FC-9BECCBCB7C8F}"/>
              </a:ext>
            </a:extLst>
          </p:cNvPr>
          <p:cNvGrpSpPr/>
          <p:nvPr/>
        </p:nvGrpSpPr>
        <p:grpSpPr>
          <a:xfrm>
            <a:off x="5866926" y="2213561"/>
            <a:ext cx="6080855" cy="3510097"/>
            <a:chOff x="2738438" y="30163"/>
            <a:chExt cx="11828463" cy="6827838"/>
          </a:xfrm>
        </p:grpSpPr>
        <p:sp>
          <p:nvSpPr>
            <p:cNvPr id="6" name="Freeform 11">
              <a:extLst>
                <a:ext uri="{FF2B5EF4-FFF2-40B4-BE49-F238E27FC236}">
                  <a16:creationId xmlns:a16="http://schemas.microsoft.com/office/drawing/2014/main" id="{EB34C9EF-6264-4528-A7D8-E4013D8D5841}"/>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7" name="Freeform 12">
              <a:extLst>
                <a:ext uri="{FF2B5EF4-FFF2-40B4-BE49-F238E27FC236}">
                  <a16:creationId xmlns:a16="http://schemas.microsoft.com/office/drawing/2014/main" id="{A1154CDD-2AD7-4C19-9DBF-8379EB2C4B04}"/>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8" name="Freeform 13">
              <a:extLst>
                <a:ext uri="{FF2B5EF4-FFF2-40B4-BE49-F238E27FC236}">
                  <a16:creationId xmlns:a16="http://schemas.microsoft.com/office/drawing/2014/main" id="{D6628190-1DCF-41A6-AE53-668D6737079D}"/>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9" name="Rectangle 14">
              <a:extLst>
                <a:ext uri="{FF2B5EF4-FFF2-40B4-BE49-F238E27FC236}">
                  <a16:creationId xmlns:a16="http://schemas.microsoft.com/office/drawing/2014/main" id="{38DD459A-506B-4A5B-8768-EE42770B2EF2}"/>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10" name="Freeform 15">
              <a:extLst>
                <a:ext uri="{FF2B5EF4-FFF2-40B4-BE49-F238E27FC236}">
                  <a16:creationId xmlns:a16="http://schemas.microsoft.com/office/drawing/2014/main" id="{A8016F68-9D09-469F-8814-B0EA4E60984C}"/>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11" name="Freeform 16">
              <a:extLst>
                <a:ext uri="{FF2B5EF4-FFF2-40B4-BE49-F238E27FC236}">
                  <a16:creationId xmlns:a16="http://schemas.microsoft.com/office/drawing/2014/main" id="{2749754D-FFA1-4BF5-B617-730DAFA4066A}"/>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sp>
          <p:nvSpPr>
            <p:cNvPr id="12" name="Freeform 17">
              <a:extLst>
                <a:ext uri="{FF2B5EF4-FFF2-40B4-BE49-F238E27FC236}">
                  <a16:creationId xmlns:a16="http://schemas.microsoft.com/office/drawing/2014/main" id="{C29C7B3E-CCF0-46BB-A1A7-FD713335AEE5}"/>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F20"/>
                </a:solidFill>
                <a:effectLst/>
                <a:uLnTx/>
                <a:uFillTx/>
                <a:latin typeface="Montserrat"/>
                <a:ea typeface="+mn-ea"/>
                <a:cs typeface="+mn-cs"/>
              </a:endParaRPr>
            </a:p>
          </p:txBody>
        </p:sp>
      </p:grpSp>
      <p:pic>
        <p:nvPicPr>
          <p:cNvPr id="13" name="Picture Placeholder 12">
            <a:extLst>
              <a:ext uri="{FF2B5EF4-FFF2-40B4-BE49-F238E27FC236}">
                <a16:creationId xmlns:a16="http://schemas.microsoft.com/office/drawing/2014/main" id="{52154B37-E626-4C6E-F39A-838C4E0E813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922" r="2922"/>
          <a:stretch/>
        </p:blipFill>
        <p:spPr/>
      </p:pic>
      <p:sp>
        <p:nvSpPr>
          <p:cNvPr id="3" name="Footer Placeholder 2">
            <a:extLst>
              <a:ext uri="{FF2B5EF4-FFF2-40B4-BE49-F238E27FC236}">
                <a16:creationId xmlns:a16="http://schemas.microsoft.com/office/drawing/2014/main" id="{698EA443-1C7B-49A9-8F0D-A7FD0B759197}"/>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a:ln>
                  <a:noFill/>
                </a:ln>
                <a:solidFill>
                  <a:srgbClr val="E7E6E6">
                    <a:lumMod val="90000"/>
                    <a:alpha val="70000"/>
                  </a:srgbClr>
                </a:solidFill>
                <a:effectLst/>
                <a:uLnTx/>
                <a:uFillTx/>
                <a:latin typeface="Montserrat"/>
                <a:ea typeface="+mn-ea"/>
                <a:cs typeface="+mn-cs"/>
              </a:rPr>
              <a:t>WWW.SOLLIANCE.NET</a:t>
            </a:r>
            <a:endPar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endParaRPr>
          </a:p>
        </p:txBody>
      </p:sp>
      <p:sp>
        <p:nvSpPr>
          <p:cNvPr id="4" name="Slide Number Placeholder 3">
            <a:extLst>
              <a:ext uri="{FF2B5EF4-FFF2-40B4-BE49-F238E27FC236}">
                <a16:creationId xmlns:a16="http://schemas.microsoft.com/office/drawing/2014/main" id="{5DA83ACF-A5A4-4EBE-A1EF-7F7EA629F86A}"/>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46</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24" name="Text Placeholder 23">
            <a:extLst>
              <a:ext uri="{FF2B5EF4-FFF2-40B4-BE49-F238E27FC236}">
                <a16:creationId xmlns:a16="http://schemas.microsoft.com/office/drawing/2014/main" id="{B1284D15-8B20-44E7-BD49-1B31ED18CAC2}"/>
              </a:ext>
            </a:extLst>
          </p:cNvPr>
          <p:cNvSpPr>
            <a:spLocks noGrp="1"/>
          </p:cNvSpPr>
          <p:nvPr>
            <p:ph type="body" sz="quarter" idx="10"/>
          </p:nvPr>
        </p:nvSpPr>
        <p:spPr>
          <a:xfrm>
            <a:off x="647700" y="1828800"/>
            <a:ext cx="5269353" cy="4114800"/>
          </a:xfrm>
        </p:spPr>
        <p:txBody>
          <a:bodyPr>
            <a:normAutofit/>
          </a:bodyPr>
          <a:lstStyle/>
          <a:p>
            <a:r>
              <a:rPr lang="en-US" dirty="0"/>
              <a:t>Azure Project Bonsai</a:t>
            </a:r>
          </a:p>
          <a:p>
            <a:pPr marL="0" indent="0">
              <a:buNone/>
            </a:pPr>
            <a:endParaRPr lang="en-US" dirty="0"/>
          </a:p>
          <a:p>
            <a:endParaRPr lang="en-US" dirty="0"/>
          </a:p>
          <a:p>
            <a:endParaRPr lang="en-US" dirty="0"/>
          </a:p>
          <a:p>
            <a:endParaRPr lang="en-US" dirty="0"/>
          </a:p>
          <a:p>
            <a:endParaRPr lang="en-US" dirty="0"/>
          </a:p>
          <a:p>
            <a:endParaRPr lang="en-US" dirty="0"/>
          </a:p>
        </p:txBody>
      </p:sp>
      <p:sp>
        <p:nvSpPr>
          <p:cNvPr id="23" name="Title 22">
            <a:extLst>
              <a:ext uri="{FF2B5EF4-FFF2-40B4-BE49-F238E27FC236}">
                <a16:creationId xmlns:a16="http://schemas.microsoft.com/office/drawing/2014/main" id="{9CAE4F66-FA25-48F2-947E-6BB129E5CC67}"/>
              </a:ext>
            </a:extLst>
          </p:cNvPr>
          <p:cNvSpPr>
            <a:spLocks noGrp="1"/>
          </p:cNvSpPr>
          <p:nvPr>
            <p:ph type="title"/>
          </p:nvPr>
        </p:nvSpPr>
        <p:spPr>
          <a:xfrm>
            <a:off x="652463" y="346076"/>
            <a:ext cx="5269353" cy="568324"/>
          </a:xfrm>
        </p:spPr>
        <p:txBody>
          <a:bodyPr>
            <a:normAutofit/>
          </a:bodyPr>
          <a:lstStyle/>
          <a:p>
            <a:r>
              <a:rPr lang="en-US" dirty="0"/>
              <a:t>DEMO</a:t>
            </a:r>
          </a:p>
        </p:txBody>
      </p:sp>
      <p:sp>
        <p:nvSpPr>
          <p:cNvPr id="19" name="Text Placeholder 18">
            <a:extLst>
              <a:ext uri="{FF2B5EF4-FFF2-40B4-BE49-F238E27FC236}">
                <a16:creationId xmlns:a16="http://schemas.microsoft.com/office/drawing/2014/main" id="{C595D170-30A5-4657-8955-AF2D49CC4316}"/>
              </a:ext>
            </a:extLst>
          </p:cNvPr>
          <p:cNvSpPr>
            <a:spLocks noGrp="1"/>
          </p:cNvSpPr>
          <p:nvPr>
            <p:ph type="body" sz="quarter" idx="22"/>
          </p:nvPr>
        </p:nvSpPr>
        <p:spPr/>
        <p:txBody>
          <a:bodyPr>
            <a:normAutofit/>
          </a:bodyPr>
          <a:lstStyle/>
          <a:p>
            <a:r>
              <a:rPr lang="en-US" dirty="0"/>
              <a:t>Reinforcement Learning in Azure</a:t>
            </a:r>
          </a:p>
        </p:txBody>
      </p:sp>
      <p:pic>
        <p:nvPicPr>
          <p:cNvPr id="14" name="Picture 13">
            <a:extLst>
              <a:ext uri="{FF2B5EF4-FFF2-40B4-BE49-F238E27FC236}">
                <a16:creationId xmlns:a16="http://schemas.microsoft.com/office/drawing/2014/main" id="{26A40B8C-646D-629D-D528-020EC671EE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0401" y="2184336"/>
            <a:ext cx="1498453" cy="1498453"/>
          </a:xfrm>
          <a:prstGeom prst="rect">
            <a:avLst/>
          </a:prstGeom>
        </p:spPr>
      </p:pic>
    </p:spTree>
    <p:extLst>
      <p:ext uri="{BB962C8B-B14F-4D97-AF65-F5344CB8AC3E}">
        <p14:creationId xmlns:p14="http://schemas.microsoft.com/office/powerpoint/2010/main" val="23403834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recap - how can we do Reinforcement Learning on Azure?</a:t>
            </a:r>
          </a:p>
        </p:txBody>
      </p:sp>
      <p:sp>
        <p:nvSpPr>
          <p:cNvPr id="15" name="Text Placeholder 14">
            <a:extLst>
              <a:ext uri="{FF2B5EF4-FFF2-40B4-BE49-F238E27FC236}">
                <a16:creationId xmlns:a16="http://schemas.microsoft.com/office/drawing/2014/main" id="{C9AB5B2B-E288-F12F-4E5F-4D1533CCF1FF}"/>
              </a:ext>
            </a:extLst>
          </p:cNvPr>
          <p:cNvSpPr>
            <a:spLocks noGrp="1"/>
          </p:cNvSpPr>
          <p:nvPr>
            <p:ph type="body" sz="quarter" idx="16"/>
          </p:nvPr>
        </p:nvSpPr>
        <p:spPr/>
        <p:txBody>
          <a:bodyPr/>
          <a:lstStyle/>
          <a:p>
            <a:r>
              <a:rPr lang="en-US" dirty="0"/>
              <a:t>You’ll get to try both of these in the labs.</a:t>
            </a:r>
          </a:p>
        </p:txBody>
      </p:sp>
      <p:grpSp>
        <p:nvGrpSpPr>
          <p:cNvPr id="19" name="Group 18">
            <a:extLst>
              <a:ext uri="{FF2B5EF4-FFF2-40B4-BE49-F238E27FC236}">
                <a16:creationId xmlns:a16="http://schemas.microsoft.com/office/drawing/2014/main" id="{4CE5CF75-6EF6-5DCD-AD30-ECC7831D756F}"/>
              </a:ext>
            </a:extLst>
          </p:cNvPr>
          <p:cNvGrpSpPr/>
          <p:nvPr/>
        </p:nvGrpSpPr>
        <p:grpSpPr>
          <a:xfrm>
            <a:off x="3895488" y="2441414"/>
            <a:ext cx="4401024" cy="2255138"/>
            <a:chOff x="3270109" y="2228304"/>
            <a:chExt cx="4401024" cy="2255138"/>
          </a:xfrm>
        </p:grpSpPr>
        <p:grpSp>
          <p:nvGrpSpPr>
            <p:cNvPr id="10" name="Group 9"/>
            <p:cNvGrpSpPr/>
            <p:nvPr/>
          </p:nvGrpSpPr>
          <p:grpSpPr>
            <a:xfrm>
              <a:off x="3270109" y="2646382"/>
              <a:ext cx="1825375" cy="1565236"/>
              <a:chOff x="-52127" y="3010656"/>
              <a:chExt cx="4433751" cy="3801885"/>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273" y="3010656"/>
                <a:ext cx="2743200" cy="2743200"/>
              </a:xfrm>
              <a:prstGeom prst="rect">
                <a:avLst/>
              </a:prstGeom>
            </p:spPr>
          </p:pic>
          <p:sp>
            <p:nvSpPr>
              <p:cNvPr id="5" name="Title 3"/>
              <p:cNvSpPr txBox="1">
                <a:spLocks/>
              </p:cNvSpPr>
              <p:nvPr/>
            </p:nvSpPr>
            <p:spPr>
              <a:xfrm>
                <a:off x="-52127" y="6139723"/>
                <a:ext cx="4433751" cy="67281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Azure ML</a:t>
                </a:r>
              </a:p>
            </p:txBody>
          </p:sp>
        </p:grpSp>
        <p:grpSp>
          <p:nvGrpSpPr>
            <p:cNvPr id="12" name="Group 11"/>
            <p:cNvGrpSpPr/>
            <p:nvPr/>
          </p:nvGrpSpPr>
          <p:grpSpPr>
            <a:xfrm>
              <a:off x="5438754" y="2228304"/>
              <a:ext cx="2232379" cy="2255138"/>
              <a:chOff x="7162800" y="2364351"/>
              <a:chExt cx="4433751" cy="4478955"/>
            </a:xfrm>
          </p:grpSpPr>
          <p:sp>
            <p:nvSpPr>
              <p:cNvPr id="8" name="Title 3"/>
              <p:cNvSpPr txBox="1">
                <a:spLocks/>
              </p:cNvSpPr>
              <p:nvPr/>
            </p:nvSpPr>
            <p:spPr>
              <a:xfrm>
                <a:off x="7162800" y="5743004"/>
                <a:ext cx="4433751" cy="1100302"/>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fontAlgn="auto">
                  <a:spcAft>
                    <a:spcPts val="0"/>
                  </a:spcAft>
                </a:pPr>
                <a:r>
                  <a:rPr lang="en-US" sz="2000" dirty="0">
                    <a:solidFill>
                      <a:schemeClr val="tx2"/>
                    </a:solidFill>
                  </a:rPr>
                  <a:t>Azure </a:t>
                </a:r>
                <a:br>
                  <a:rPr lang="en-US" sz="2000" dirty="0">
                    <a:solidFill>
                      <a:schemeClr val="tx2"/>
                    </a:solidFill>
                  </a:rPr>
                </a:br>
                <a:r>
                  <a:rPr lang="en-US" sz="2000" dirty="0">
                    <a:solidFill>
                      <a:schemeClr val="tx2"/>
                    </a:solidFill>
                  </a:rPr>
                  <a:t>Project Bonsai</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8017173" y="2364351"/>
                <a:ext cx="2976093" cy="2976094"/>
              </a:xfrm>
              <a:prstGeom prst="rect">
                <a:avLst/>
              </a:prstGeom>
            </p:spPr>
          </p:pic>
        </p:grpSp>
      </p:grpSp>
    </p:spTree>
    <p:extLst>
      <p:ext uri="{BB962C8B-B14F-4D97-AF65-F5344CB8AC3E}">
        <p14:creationId xmlns:p14="http://schemas.microsoft.com/office/powerpoint/2010/main" val="56184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219841-4542-4F36-E351-D8A4AC661959}"/>
              </a:ext>
            </a:extLst>
          </p:cNvPr>
          <p:cNvSpPr>
            <a:spLocks noGrp="1"/>
          </p:cNvSpPr>
          <p:nvPr>
            <p:ph type="title"/>
          </p:nvPr>
        </p:nvSpPr>
        <p:spPr/>
        <p:txBody>
          <a:bodyPr/>
          <a:lstStyle/>
          <a:p>
            <a:r>
              <a:rPr lang="en-US" dirty="0"/>
              <a:t>Recommended Resources</a:t>
            </a:r>
          </a:p>
        </p:txBody>
      </p:sp>
      <p:sp>
        <p:nvSpPr>
          <p:cNvPr id="3" name="Footer Placeholder 2">
            <a:extLst>
              <a:ext uri="{FF2B5EF4-FFF2-40B4-BE49-F238E27FC236}">
                <a16:creationId xmlns:a16="http://schemas.microsoft.com/office/drawing/2014/main" id="{00CD062C-FCB0-E949-354A-1BA63481A231}"/>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651C1543-6170-27A6-2071-F5DF1923CBF5}"/>
              </a:ext>
            </a:extLst>
          </p:cNvPr>
          <p:cNvSpPr>
            <a:spLocks noGrp="1"/>
          </p:cNvSpPr>
          <p:nvPr>
            <p:ph type="sldNum" sz="quarter" idx="4"/>
          </p:nvPr>
        </p:nvSpPr>
        <p:spPr/>
        <p:txBody>
          <a:bodyPr/>
          <a:lstStyle/>
          <a:p>
            <a:fld id="{00F9DAA1-1DF7-43E0-8E29-0CE1148553C7}" type="slidenum">
              <a:rPr lang="en-US" smtClean="0"/>
              <a:pPr/>
              <a:t>48</a:t>
            </a:fld>
            <a:endParaRPr lang="en-US" dirty="0"/>
          </a:p>
        </p:txBody>
      </p:sp>
      <p:sp>
        <p:nvSpPr>
          <p:cNvPr id="9" name="Text Placeholder 8">
            <a:extLst>
              <a:ext uri="{FF2B5EF4-FFF2-40B4-BE49-F238E27FC236}">
                <a16:creationId xmlns:a16="http://schemas.microsoft.com/office/drawing/2014/main" id="{60C61EA0-833C-B5E1-CDFF-1EE7579EBD0F}"/>
              </a:ext>
            </a:extLst>
          </p:cNvPr>
          <p:cNvSpPr>
            <a:spLocks noGrp="1"/>
          </p:cNvSpPr>
          <p:nvPr>
            <p:ph type="body" sz="quarter" idx="10"/>
          </p:nvPr>
        </p:nvSpPr>
        <p:spPr/>
        <p:txBody>
          <a:bodyPr/>
          <a:lstStyle/>
          <a:p>
            <a:r>
              <a:rPr lang="en-US" dirty="0"/>
              <a:t>Understand more about DRL concepts, algorithms and building them up from scratch:</a:t>
            </a:r>
          </a:p>
          <a:p>
            <a:pPr lvl="1"/>
            <a:r>
              <a:rPr lang="en-US" dirty="0">
                <a:hlinkClick r:id="rId2"/>
              </a:rPr>
              <a:t>Grokking Deep Reinforcement Learning</a:t>
            </a:r>
            <a:endParaRPr lang="en-US" dirty="0"/>
          </a:p>
          <a:p>
            <a:r>
              <a:rPr lang="en-US" dirty="0"/>
              <a:t>Start with the industry standard implementations</a:t>
            </a:r>
          </a:p>
          <a:p>
            <a:pPr lvl="1"/>
            <a:r>
              <a:rPr lang="en-US" dirty="0">
                <a:hlinkClick r:id="rId3"/>
              </a:rPr>
              <a:t>Stable Baselines 3</a:t>
            </a:r>
            <a:r>
              <a:rPr lang="en-US" dirty="0"/>
              <a:t>: Set of reliable implementations of reinforcement learning algorithms in </a:t>
            </a:r>
            <a:r>
              <a:rPr lang="en-US" dirty="0" err="1"/>
              <a:t>PyTorch</a:t>
            </a:r>
            <a:r>
              <a:rPr lang="en-US" dirty="0"/>
              <a:t>.</a:t>
            </a:r>
          </a:p>
          <a:p>
            <a:r>
              <a:rPr lang="en-US" dirty="0"/>
              <a:t>Use a best practices training framework for RL</a:t>
            </a:r>
          </a:p>
          <a:p>
            <a:pPr lvl="1"/>
            <a:r>
              <a:rPr lang="en-US" dirty="0">
                <a:hlinkClick r:id="rId4"/>
              </a:rPr>
              <a:t>RL Baselines 3 Zoo</a:t>
            </a:r>
            <a:r>
              <a:rPr lang="en-US" dirty="0"/>
              <a:t>: provides scripts for training, evaluating agents, tuning hyperparameters, plotting results and recording videos. </a:t>
            </a:r>
          </a:p>
          <a:p>
            <a:pPr lvl="1"/>
            <a:r>
              <a:rPr lang="en-US" dirty="0"/>
              <a:t>Includes a collection of tuned hyperparameters for common environments and RL algorithms, and </a:t>
            </a:r>
            <a:r>
              <a:rPr lang="en-US" b="1" dirty="0"/>
              <a:t>195+ agents pre-trained </a:t>
            </a:r>
            <a:r>
              <a:rPr lang="en-US" dirty="0"/>
              <a:t>with those settings.</a:t>
            </a:r>
          </a:p>
          <a:p>
            <a:endParaRPr lang="en-US" dirty="0"/>
          </a:p>
        </p:txBody>
      </p:sp>
      <p:sp>
        <p:nvSpPr>
          <p:cNvPr id="10" name="Text Placeholder 9">
            <a:extLst>
              <a:ext uri="{FF2B5EF4-FFF2-40B4-BE49-F238E27FC236}">
                <a16:creationId xmlns:a16="http://schemas.microsoft.com/office/drawing/2014/main" id="{6D81404D-33A6-C397-1EC8-4DCF86FE3D48}"/>
              </a:ext>
            </a:extLst>
          </p:cNvPr>
          <p:cNvSpPr>
            <a:spLocks noGrp="1"/>
          </p:cNvSpPr>
          <p:nvPr>
            <p:ph type="body" sz="quarter" idx="16"/>
          </p:nvPr>
        </p:nvSpPr>
        <p:spPr/>
        <p:txBody>
          <a:bodyPr/>
          <a:lstStyle/>
          <a:p>
            <a:endParaRPr lang="en-US"/>
          </a:p>
        </p:txBody>
      </p:sp>
      <p:pic>
        <p:nvPicPr>
          <p:cNvPr id="14" name="Picture 13">
            <a:extLst>
              <a:ext uri="{FF2B5EF4-FFF2-40B4-BE49-F238E27FC236}">
                <a16:creationId xmlns:a16="http://schemas.microsoft.com/office/drawing/2014/main" id="{836645AB-7606-A003-EEC2-891B35B17A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4285" y="1562100"/>
            <a:ext cx="1679895" cy="2136894"/>
          </a:xfrm>
          <a:prstGeom prst="rect">
            <a:avLst/>
          </a:prstGeom>
        </p:spPr>
      </p:pic>
    </p:spTree>
    <p:extLst>
      <p:ext uri="{BB962C8B-B14F-4D97-AF65-F5344CB8AC3E}">
        <p14:creationId xmlns:p14="http://schemas.microsoft.com/office/powerpoint/2010/main" val="3893974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r>
              <a:rPr lang="en-US" dirty="0"/>
              <a:t>LAB</a:t>
            </a:r>
          </a:p>
        </p:txBody>
      </p:sp>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5</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2" y="1476188"/>
            <a:ext cx="3921249" cy="3439389"/>
          </a:xfrm>
        </p:spPr>
        <p:txBody>
          <a:bodyPr/>
          <a:lstStyle/>
          <a:p>
            <a:r>
              <a:rPr lang="en-US" dirty="0"/>
              <a:t>Reinforcement Learning</a:t>
            </a:r>
          </a:p>
        </p:txBody>
      </p:sp>
      <p:sp>
        <p:nvSpPr>
          <p:cNvPr id="5" name="TextBox 4">
            <a:extLst>
              <a:ext uri="{FF2B5EF4-FFF2-40B4-BE49-F238E27FC236}">
                <a16:creationId xmlns:a16="http://schemas.microsoft.com/office/drawing/2014/main" id="{91E87C4F-470C-242E-F079-ADB1BD19F47C}"/>
              </a:ext>
            </a:extLst>
          </p:cNvPr>
          <p:cNvSpPr txBox="1"/>
          <p:nvPr/>
        </p:nvSpPr>
        <p:spPr>
          <a:xfrm>
            <a:off x="6406937" y="842283"/>
            <a:ext cx="4958626" cy="2800767"/>
          </a:xfrm>
          <a:prstGeom prst="rect">
            <a:avLst/>
          </a:prstGeom>
          <a:noFill/>
        </p:spPr>
        <p:txBody>
          <a:bodyPr wrap="square">
            <a:spAutoFit/>
          </a:bodyPr>
          <a:lstStyle/>
          <a:p>
            <a:r>
              <a:rPr lang="en-US" sz="1100" dirty="0"/>
              <a:t>Azure Machine Learning</a:t>
            </a:r>
          </a:p>
          <a:p>
            <a:pPr lvl="1"/>
            <a:r>
              <a:rPr lang="en-US" sz="1100" dirty="0" err="1"/>
              <a:t>CartPole</a:t>
            </a:r>
            <a:r>
              <a:rPr lang="en-US" sz="1100" dirty="0"/>
              <a:t>	</a:t>
            </a:r>
          </a:p>
          <a:p>
            <a:pPr lvl="2"/>
            <a:r>
              <a:rPr lang="en-US" sz="1100" dirty="0"/>
              <a:t>Train </a:t>
            </a:r>
            <a:r>
              <a:rPr lang="en-US" sz="1100" dirty="0" err="1"/>
              <a:t>CartPole</a:t>
            </a:r>
            <a:r>
              <a:rPr lang="en-US" sz="1100" dirty="0"/>
              <a:t> with A2C</a:t>
            </a:r>
          </a:p>
          <a:p>
            <a:pPr lvl="2"/>
            <a:r>
              <a:rPr lang="en-US" sz="1100" dirty="0"/>
              <a:t>Review episode performance</a:t>
            </a:r>
          </a:p>
          <a:p>
            <a:pPr lvl="2"/>
            <a:r>
              <a:rPr lang="en-US" sz="1100" dirty="0"/>
              <a:t>Record video of trained agent balancing the pole!</a:t>
            </a:r>
          </a:p>
          <a:p>
            <a:pPr lvl="1"/>
            <a:r>
              <a:rPr lang="en-US" sz="1100" dirty="0"/>
              <a:t>Breakout</a:t>
            </a:r>
          </a:p>
          <a:p>
            <a:pPr lvl="2"/>
            <a:r>
              <a:rPr lang="en-US" sz="1100" dirty="0"/>
              <a:t>Use A2C again for something completely different. </a:t>
            </a:r>
          </a:p>
          <a:p>
            <a:pPr lvl="2"/>
            <a:r>
              <a:rPr lang="en-US" sz="1100" dirty="0"/>
              <a:t>Use a pre-trained agent to play an Atari game</a:t>
            </a:r>
          </a:p>
          <a:p>
            <a:pPr lvl="2"/>
            <a:r>
              <a:rPr lang="en-US" sz="1100" dirty="0"/>
              <a:t>Watch the agent play!</a:t>
            </a:r>
          </a:p>
          <a:p>
            <a:pPr lvl="1"/>
            <a:r>
              <a:rPr lang="en-US" sz="1100" dirty="0"/>
              <a:t>Robotics</a:t>
            </a:r>
          </a:p>
          <a:p>
            <a:pPr lvl="2"/>
            <a:r>
              <a:rPr lang="en-US" sz="1100" dirty="0"/>
              <a:t>Use a State-of-the-Art algorithm (PPO)</a:t>
            </a:r>
          </a:p>
          <a:p>
            <a:pPr lvl="2"/>
            <a:r>
              <a:rPr lang="en-US" sz="1100" dirty="0"/>
              <a:t>Use a pre-trained agent to train a cheetah! </a:t>
            </a:r>
          </a:p>
          <a:p>
            <a:pPr lvl="2"/>
            <a:r>
              <a:rPr lang="en-US" sz="1100" dirty="0"/>
              <a:t>Watch how it learned to move!</a:t>
            </a:r>
          </a:p>
          <a:p>
            <a:pPr lvl="1"/>
            <a:endParaRPr lang="en-US" sz="1100" dirty="0"/>
          </a:p>
          <a:p>
            <a:r>
              <a:rPr lang="en-US" sz="1100" dirty="0"/>
              <a:t>Project Bonsai</a:t>
            </a:r>
          </a:p>
          <a:p>
            <a:pPr lvl="1"/>
            <a:r>
              <a:rPr lang="en-US" sz="1100" dirty="0"/>
              <a:t>Train </a:t>
            </a:r>
            <a:r>
              <a:rPr lang="en-US" sz="1100" dirty="0" err="1"/>
              <a:t>CartPole</a:t>
            </a:r>
            <a:r>
              <a:rPr lang="en-US" sz="1100" dirty="0"/>
              <a:t> with PPO with minimal code</a:t>
            </a:r>
          </a:p>
        </p:txBody>
      </p:sp>
    </p:spTree>
    <p:extLst>
      <p:ext uri="{BB962C8B-B14F-4D97-AF65-F5344CB8AC3E}">
        <p14:creationId xmlns:p14="http://schemas.microsoft.com/office/powerpoint/2010/main" val="1832847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6299D5-44EB-4ED0-BC0C-CB67BF0555AE}"/>
              </a:ext>
            </a:extLst>
          </p:cNvPr>
          <p:cNvSpPr>
            <a:spLocks noGrp="1"/>
          </p:cNvSpPr>
          <p:nvPr>
            <p:ph type="title"/>
          </p:nvPr>
        </p:nvSpPr>
        <p:spPr/>
        <p:txBody>
          <a:bodyPr/>
          <a:lstStyle/>
          <a:p>
            <a:r>
              <a:rPr lang="es-419" dirty="0"/>
              <a:t>Ciprian Jichici</a:t>
            </a:r>
            <a:endParaRPr lang="en-US" dirty="0"/>
          </a:p>
        </p:txBody>
      </p:sp>
      <p:sp>
        <p:nvSpPr>
          <p:cNvPr id="44" name="Footer Placeholder 43">
            <a:extLst>
              <a:ext uri="{FF2B5EF4-FFF2-40B4-BE49-F238E27FC236}">
                <a16:creationId xmlns:a16="http://schemas.microsoft.com/office/drawing/2014/main" id="{2575A194-1969-4B50-8746-328860B6B7B0}"/>
              </a:ext>
            </a:extLst>
          </p:cNvPr>
          <p:cNvSpPr>
            <a:spLocks noGrp="1"/>
          </p:cNvSpPr>
          <p:nvPr>
            <p:ph type="ftr" sz="quarter" idx="3"/>
          </p:nvPr>
        </p:nvSpPr>
        <p:spPr/>
        <p:txBody>
          <a:bodyPr/>
          <a:lstStyle/>
          <a:p>
            <a:r>
              <a:rPr lang="en-US"/>
              <a:t>WWW.SOLLIANCE.NET</a:t>
            </a:r>
            <a:endParaRPr lang="en-US" dirty="0"/>
          </a:p>
        </p:txBody>
      </p:sp>
      <p:sp>
        <p:nvSpPr>
          <p:cNvPr id="45" name="Slide Number Placeholder 44">
            <a:extLst>
              <a:ext uri="{FF2B5EF4-FFF2-40B4-BE49-F238E27FC236}">
                <a16:creationId xmlns:a16="http://schemas.microsoft.com/office/drawing/2014/main" id="{6B6466E6-706D-4EAC-964A-2F667BCE74E6}"/>
              </a:ext>
            </a:extLst>
          </p:cNvPr>
          <p:cNvSpPr>
            <a:spLocks noGrp="1"/>
          </p:cNvSpPr>
          <p:nvPr>
            <p:ph type="sldNum" sz="quarter" idx="4"/>
          </p:nvPr>
        </p:nvSpPr>
        <p:spPr/>
        <p:txBody>
          <a:bodyPr/>
          <a:lstStyle/>
          <a:p>
            <a:fld id="{00F9DAA1-1DF7-43E0-8E29-0CE1148553C7}" type="slidenum">
              <a:rPr lang="en-US" smtClean="0"/>
              <a:pPr/>
              <a:t>5</a:t>
            </a:fld>
            <a:endParaRPr lang="en-US" dirty="0"/>
          </a:p>
        </p:txBody>
      </p:sp>
      <p:pic>
        <p:nvPicPr>
          <p:cNvPr id="3" name="Picture Placeholder 2" descr="A person in a suit&#10;&#10;Description automatically generated with medium confidence">
            <a:extLst>
              <a:ext uri="{FF2B5EF4-FFF2-40B4-BE49-F238E27FC236}">
                <a16:creationId xmlns:a16="http://schemas.microsoft.com/office/drawing/2014/main" id="{BE248606-7374-43A8-88D1-9048CC3CBB0A}"/>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a:fillRect/>
          </a:stretch>
        </p:blipFill>
        <p:spPr>
          <a:xfrm>
            <a:off x="8201579" y="914400"/>
            <a:ext cx="3342721" cy="4047157"/>
          </a:xfrm>
          <a:prstGeom prst="rect">
            <a:avLst/>
          </a:prstGeom>
          <a:ln w="6350">
            <a:solidFill>
              <a:schemeClr val="tx1"/>
            </a:solidFill>
          </a:ln>
        </p:spPr>
      </p:pic>
      <p:sp>
        <p:nvSpPr>
          <p:cNvPr id="14" name="Text Placeholder 13">
            <a:extLst>
              <a:ext uri="{FF2B5EF4-FFF2-40B4-BE49-F238E27FC236}">
                <a16:creationId xmlns:a16="http://schemas.microsoft.com/office/drawing/2014/main" id="{D7A39595-2086-4DC7-BC6F-37C0164DAC9D}"/>
              </a:ext>
            </a:extLst>
          </p:cNvPr>
          <p:cNvSpPr>
            <a:spLocks noGrp="1"/>
          </p:cNvSpPr>
          <p:nvPr>
            <p:ph type="body" sz="quarter" idx="13"/>
          </p:nvPr>
        </p:nvSpPr>
        <p:spPr>
          <a:xfrm>
            <a:off x="647700" y="1828800"/>
            <a:ext cx="2425109" cy="2396749"/>
          </a:xfrm>
        </p:spPr>
        <p:txBody>
          <a:bodyPr>
            <a:normAutofit fontScale="77500" lnSpcReduction="20000"/>
          </a:bodyPr>
          <a:lstStyle/>
          <a:p>
            <a:pPr marL="0" indent="0">
              <a:buNone/>
            </a:pPr>
            <a:r>
              <a:rPr lang="en-US" b="1" dirty="0">
                <a:solidFill>
                  <a:schemeClr val="tx2"/>
                </a:solidFill>
              </a:rPr>
              <a:t>Expertise:</a:t>
            </a:r>
          </a:p>
          <a:p>
            <a:r>
              <a:rPr lang="en-US" b="1" dirty="0"/>
              <a:t>Artificial Intelligence and Machine Learning</a:t>
            </a:r>
          </a:p>
          <a:p>
            <a:r>
              <a:rPr lang="en-US" b="1" dirty="0"/>
              <a:t>Strategical and Tactical planning for AI/ML</a:t>
            </a:r>
          </a:p>
          <a:p>
            <a:r>
              <a:rPr lang="en-US" b="1" dirty="0"/>
              <a:t>Machine Learning Operations (MLOps)</a:t>
            </a:r>
          </a:p>
          <a:p>
            <a:r>
              <a:rPr lang="en-US" b="1" dirty="0"/>
              <a:t>Modern Data Warehouse, Big Data</a:t>
            </a:r>
          </a:p>
          <a:p>
            <a:r>
              <a:rPr lang="en-US" b="1" dirty="0"/>
              <a:t>Cloud Architecture</a:t>
            </a:r>
          </a:p>
          <a:p>
            <a:r>
              <a:rPr lang="en-US" b="1" dirty="0"/>
              <a:t>Quantum Computing</a:t>
            </a:r>
          </a:p>
        </p:txBody>
      </p:sp>
      <p:sp>
        <p:nvSpPr>
          <p:cNvPr id="9" name="Text Placeholder 8">
            <a:extLst>
              <a:ext uri="{FF2B5EF4-FFF2-40B4-BE49-F238E27FC236}">
                <a16:creationId xmlns:a16="http://schemas.microsoft.com/office/drawing/2014/main" id="{E156C0FB-1474-4913-8D28-3986E10BCECA}"/>
              </a:ext>
            </a:extLst>
          </p:cNvPr>
          <p:cNvSpPr>
            <a:spLocks noGrp="1"/>
          </p:cNvSpPr>
          <p:nvPr>
            <p:ph type="body" sz="quarter" idx="19"/>
          </p:nvPr>
        </p:nvSpPr>
        <p:spPr/>
        <p:txBody>
          <a:bodyPr>
            <a:normAutofit fontScale="85000" lnSpcReduction="20000"/>
          </a:bodyPr>
          <a:lstStyle/>
          <a:p>
            <a:r>
              <a:rPr lang="en-US" dirty="0"/>
              <a:t>GM of Advanced Computing</a:t>
            </a:r>
          </a:p>
          <a:p>
            <a:r>
              <a:rPr lang="en-US" dirty="0"/>
              <a:t>Chief Data Scientist</a:t>
            </a:r>
          </a:p>
        </p:txBody>
      </p:sp>
      <p:sp>
        <p:nvSpPr>
          <p:cNvPr id="22" name="TextBox 21">
            <a:extLst>
              <a:ext uri="{FF2B5EF4-FFF2-40B4-BE49-F238E27FC236}">
                <a16:creationId xmlns:a16="http://schemas.microsoft.com/office/drawing/2014/main" id="{BEA1E79E-0B7E-4606-8DCC-18C6D7C9195C}"/>
              </a:ext>
            </a:extLst>
          </p:cNvPr>
          <p:cNvSpPr txBox="1"/>
          <p:nvPr/>
        </p:nvSpPr>
        <p:spPr>
          <a:xfrm>
            <a:off x="3889051" y="1828800"/>
            <a:ext cx="3902528" cy="2717090"/>
          </a:xfrm>
          <a:prstGeom prst="rect">
            <a:avLst/>
          </a:prstGeom>
          <a:noFill/>
        </p:spPr>
        <p:txBody>
          <a:bodyPr wrap="square">
            <a:spAutoFit/>
          </a:bodyPr>
          <a:lstStyle/>
          <a:p>
            <a:pPr>
              <a:lnSpc>
                <a:spcPct val="120000"/>
              </a:lnSpc>
            </a:pPr>
            <a:r>
              <a:rPr lang="en-US" sz="1100" dirty="0"/>
              <a:t>As a senior data scientist and technology leader, Ciprian drives a wide range of customer engagements ranging from strategical and tactical organizational planning and readiness to execution and operationalization of complex data science solutions.</a:t>
            </a:r>
          </a:p>
          <a:p>
            <a:pPr>
              <a:lnSpc>
                <a:spcPct val="120000"/>
              </a:lnSpc>
            </a:pPr>
            <a:endParaRPr lang="en-US" sz="1100" dirty="0"/>
          </a:p>
          <a:p>
            <a:pPr>
              <a:lnSpc>
                <a:spcPct val="120000"/>
              </a:lnSpc>
            </a:pPr>
            <a:r>
              <a:rPr lang="en-US" sz="1100" dirty="0"/>
              <a:t>Ciprian is recognized as a Microsoft Regional Director as well as a Most Valuable Professional for Artificial Intelligence and Quantum Computing. He is also involved in multiple AI and ML-related research initiatives that reshape the art of possible in data science.</a:t>
            </a:r>
          </a:p>
        </p:txBody>
      </p:sp>
      <p:sp>
        <p:nvSpPr>
          <p:cNvPr id="23" name="Text Placeholder 5">
            <a:extLst>
              <a:ext uri="{FF2B5EF4-FFF2-40B4-BE49-F238E27FC236}">
                <a16:creationId xmlns:a16="http://schemas.microsoft.com/office/drawing/2014/main" id="{AB85B6D6-D9D6-449E-84F5-74E462704552}"/>
              </a:ext>
            </a:extLst>
          </p:cNvPr>
          <p:cNvSpPr txBox="1">
            <a:spLocks/>
          </p:cNvSpPr>
          <p:nvPr/>
        </p:nvSpPr>
        <p:spPr>
          <a:xfrm>
            <a:off x="1709354" y="4977156"/>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dirty="0">
                <a:solidFill>
                  <a:schemeClr val="bg1"/>
                </a:solidFill>
                <a:hlinkClick r:id="rId4">
                  <a:extLst>
                    <a:ext uri="{A12FA001-AC4F-418D-AE19-62706E023703}">
                      <ahyp:hlinkClr xmlns:ahyp="http://schemas.microsoft.com/office/drawing/2018/hyperlinkcolor" val="tx"/>
                    </a:ext>
                  </a:extLst>
                </a:hlinkClick>
              </a:rPr>
              <a:t>ciprian@solliance.net</a:t>
            </a:r>
            <a:endParaRPr lang="en-US" dirty="0">
              <a:solidFill>
                <a:schemeClr val="bg1"/>
              </a:solidFill>
            </a:endParaRPr>
          </a:p>
          <a:p>
            <a:pPr marL="0" indent="0">
              <a:lnSpc>
                <a:spcPct val="150000"/>
              </a:lnSpc>
              <a:buNone/>
            </a:pPr>
            <a:endParaRPr lang="en-US" dirty="0">
              <a:solidFill>
                <a:schemeClr val="bg1"/>
              </a:solidFill>
            </a:endParaRPr>
          </a:p>
        </p:txBody>
      </p:sp>
      <p:grpSp>
        <p:nvGrpSpPr>
          <p:cNvPr id="24" name="Group 23">
            <a:extLst>
              <a:ext uri="{FF2B5EF4-FFF2-40B4-BE49-F238E27FC236}">
                <a16:creationId xmlns:a16="http://schemas.microsoft.com/office/drawing/2014/main" id="{8C53ED21-F2D2-415E-9FDA-C95137DD3269}"/>
              </a:ext>
            </a:extLst>
          </p:cNvPr>
          <p:cNvGrpSpPr/>
          <p:nvPr/>
        </p:nvGrpSpPr>
        <p:grpSpPr>
          <a:xfrm>
            <a:off x="1138365" y="5140010"/>
            <a:ext cx="347150" cy="214130"/>
            <a:chOff x="4637506" y="5428174"/>
            <a:chExt cx="754494" cy="465389"/>
          </a:xfrm>
          <a:solidFill>
            <a:schemeClr val="tx1"/>
          </a:solidFill>
        </p:grpSpPr>
        <p:sp>
          <p:nvSpPr>
            <p:cNvPr id="25" name="Freeform: Shape 24">
              <a:extLst>
                <a:ext uri="{FF2B5EF4-FFF2-40B4-BE49-F238E27FC236}">
                  <a16:creationId xmlns:a16="http://schemas.microsoft.com/office/drawing/2014/main" id="{004FE62E-D73E-4F01-86AF-FE2070333290}"/>
                </a:ext>
              </a:extLst>
            </p:cNvPr>
            <p:cNvSpPr/>
            <p:nvPr/>
          </p:nvSpPr>
          <p:spPr>
            <a:xfrm>
              <a:off x="4637506" y="5428174"/>
              <a:ext cx="754494" cy="465389"/>
            </a:xfrm>
            <a:custGeom>
              <a:avLst/>
              <a:gdLst>
                <a:gd name="connsiteX0" fmla="*/ 707207 w 754493"/>
                <a:gd name="connsiteY0" fmla="*/ 1984 h 465388"/>
                <a:gd name="connsiteX1" fmla="*/ 757117 w 754493"/>
                <a:gd name="connsiteY1" fmla="*/ 52366 h 465388"/>
                <a:gd name="connsiteX2" fmla="*/ 757124 w 754493"/>
                <a:gd name="connsiteY2" fmla="*/ 415510 h 465388"/>
                <a:gd name="connsiteX3" fmla="*/ 707327 w 754493"/>
                <a:gd name="connsiteY3" fmla="*/ 466470 h 465388"/>
                <a:gd name="connsiteX4" fmla="*/ 51630 w 754493"/>
                <a:gd name="connsiteY4" fmla="*/ 466484 h 465388"/>
                <a:gd name="connsiteX5" fmla="*/ 684 w 754493"/>
                <a:gd name="connsiteY5" fmla="*/ 416695 h 465388"/>
                <a:gd name="connsiteX6" fmla="*/ 670 w 754493"/>
                <a:gd name="connsiteY6" fmla="*/ 52937 h 465388"/>
                <a:gd name="connsiteX7" fmla="*/ 50459 w 754493"/>
                <a:gd name="connsiteY7" fmla="*/ 1984 h 465388"/>
                <a:gd name="connsiteX8" fmla="*/ 707207 w 754493"/>
                <a:gd name="connsiteY8" fmla="*/ 1984 h 465388"/>
                <a:gd name="connsiteX9" fmla="*/ 51898 w 754493"/>
                <a:gd name="connsiteY9" fmla="*/ 44278 h 465388"/>
                <a:gd name="connsiteX10" fmla="*/ 42985 w 754493"/>
                <a:gd name="connsiteY10" fmla="*/ 52839 h 465388"/>
                <a:gd name="connsiteX11" fmla="*/ 42992 w 754493"/>
                <a:gd name="connsiteY11" fmla="*/ 415856 h 465388"/>
                <a:gd name="connsiteX12" fmla="*/ 51298 w 754493"/>
                <a:gd name="connsiteY12" fmla="*/ 424162 h 465388"/>
                <a:gd name="connsiteX13" fmla="*/ 706495 w 754493"/>
                <a:gd name="connsiteY13" fmla="*/ 424162 h 465388"/>
                <a:gd name="connsiteX14" fmla="*/ 714801 w 754493"/>
                <a:gd name="connsiteY14" fmla="*/ 415856 h 465388"/>
                <a:gd name="connsiteX15" fmla="*/ 714816 w 754493"/>
                <a:gd name="connsiteY15" fmla="*/ 53142 h 465388"/>
                <a:gd name="connsiteX16" fmla="*/ 706241 w 754493"/>
                <a:gd name="connsiteY16" fmla="*/ 44285 h 465388"/>
                <a:gd name="connsiteX17" fmla="*/ 51898 w 754493"/>
                <a:gd name="connsiteY17" fmla="*/ 44278 h 46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4493" h="465388">
                  <a:moveTo>
                    <a:pt x="707207" y="1984"/>
                  </a:moveTo>
                  <a:cubicBezTo>
                    <a:pt x="733516" y="2887"/>
                    <a:pt x="756581" y="25409"/>
                    <a:pt x="757117" y="52366"/>
                  </a:cubicBezTo>
                  <a:cubicBezTo>
                    <a:pt x="757920" y="173416"/>
                    <a:pt x="757124" y="294467"/>
                    <a:pt x="757124" y="415510"/>
                  </a:cubicBezTo>
                  <a:cubicBezTo>
                    <a:pt x="756799" y="441946"/>
                    <a:pt x="734390" y="465441"/>
                    <a:pt x="707327" y="466470"/>
                  </a:cubicBezTo>
                  <a:cubicBezTo>
                    <a:pt x="488778" y="469234"/>
                    <a:pt x="270200" y="466484"/>
                    <a:pt x="51630" y="466484"/>
                  </a:cubicBezTo>
                  <a:cubicBezTo>
                    <a:pt x="25244" y="466153"/>
                    <a:pt x="1713" y="443751"/>
                    <a:pt x="684" y="416695"/>
                  </a:cubicBezTo>
                  <a:cubicBezTo>
                    <a:pt x="-846" y="295454"/>
                    <a:pt x="670" y="174192"/>
                    <a:pt x="670" y="52937"/>
                  </a:cubicBezTo>
                  <a:cubicBezTo>
                    <a:pt x="1001" y="26530"/>
                    <a:pt x="23389" y="3007"/>
                    <a:pt x="50459" y="1984"/>
                  </a:cubicBezTo>
                  <a:cubicBezTo>
                    <a:pt x="269361" y="-780"/>
                    <a:pt x="488305" y="-540"/>
                    <a:pt x="707207" y="1984"/>
                  </a:cubicBezTo>
                  <a:close/>
                  <a:moveTo>
                    <a:pt x="51898" y="44278"/>
                  </a:moveTo>
                  <a:cubicBezTo>
                    <a:pt x="47173" y="44335"/>
                    <a:pt x="43161" y="48213"/>
                    <a:pt x="42985" y="52839"/>
                  </a:cubicBezTo>
                  <a:cubicBezTo>
                    <a:pt x="41455" y="173833"/>
                    <a:pt x="38380" y="294932"/>
                    <a:pt x="42992" y="415856"/>
                  </a:cubicBezTo>
                  <a:cubicBezTo>
                    <a:pt x="43267" y="420192"/>
                    <a:pt x="46926" y="423887"/>
                    <a:pt x="51298" y="424162"/>
                  </a:cubicBezTo>
                  <a:cubicBezTo>
                    <a:pt x="269537" y="432448"/>
                    <a:pt x="488249" y="432441"/>
                    <a:pt x="706495" y="424162"/>
                  </a:cubicBezTo>
                  <a:cubicBezTo>
                    <a:pt x="710832" y="423887"/>
                    <a:pt x="714526" y="420206"/>
                    <a:pt x="714801" y="415856"/>
                  </a:cubicBezTo>
                  <a:cubicBezTo>
                    <a:pt x="719364" y="295038"/>
                    <a:pt x="714816" y="174044"/>
                    <a:pt x="714816" y="53142"/>
                  </a:cubicBezTo>
                  <a:cubicBezTo>
                    <a:pt x="714816" y="48340"/>
                    <a:pt x="710832" y="44440"/>
                    <a:pt x="706241" y="44285"/>
                  </a:cubicBezTo>
                  <a:cubicBezTo>
                    <a:pt x="488143" y="41768"/>
                    <a:pt x="270010" y="44278"/>
                    <a:pt x="51898" y="44278"/>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E34044EB-0932-4A49-870B-1AEE8FFE8A77}"/>
                </a:ext>
              </a:extLst>
            </p:cNvPr>
            <p:cNvSpPr/>
            <p:nvPr/>
          </p:nvSpPr>
          <p:spPr>
            <a:xfrm>
              <a:off x="4659124" y="5451138"/>
              <a:ext cx="712186" cy="260900"/>
            </a:xfrm>
            <a:custGeom>
              <a:avLst/>
              <a:gdLst>
                <a:gd name="connsiteX0" fmla="*/ 705847 w 712185"/>
                <a:gd name="connsiteY0" fmla="*/ 69 h 260899"/>
                <a:gd name="connsiteX1" fmla="*/ 710113 w 712185"/>
                <a:gd name="connsiteY1" fmla="*/ 19143 h 260899"/>
                <a:gd name="connsiteX2" fmla="*/ 363357 w 712185"/>
                <a:gd name="connsiteY2" fmla="*/ 262978 h 260899"/>
                <a:gd name="connsiteX3" fmla="*/ 351214 w 712185"/>
                <a:gd name="connsiteY3" fmla="*/ 262999 h 260899"/>
                <a:gd name="connsiteX4" fmla="*/ 3428 w 712185"/>
                <a:gd name="connsiteY4" fmla="*/ 20144 h 260899"/>
                <a:gd name="connsiteX5" fmla="*/ 15542 w 712185"/>
                <a:gd name="connsiteY5" fmla="*/ 2798 h 260899"/>
                <a:gd name="connsiteX6" fmla="*/ 357250 w 712185"/>
                <a:gd name="connsiteY6" fmla="*/ 241408 h 260899"/>
                <a:gd name="connsiteX7" fmla="*/ 697943 w 712185"/>
                <a:gd name="connsiteY7" fmla="*/ 1839 h 260899"/>
                <a:gd name="connsiteX8" fmla="*/ 705847 w 712185"/>
                <a:gd name="connsiteY8" fmla="*/ 69 h 26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185" h="260899">
                  <a:moveTo>
                    <a:pt x="705847" y="69"/>
                  </a:moveTo>
                  <a:cubicBezTo>
                    <a:pt x="714154" y="2205"/>
                    <a:pt x="717588" y="12952"/>
                    <a:pt x="710113" y="19143"/>
                  </a:cubicBezTo>
                  <a:lnTo>
                    <a:pt x="363357" y="262978"/>
                  </a:lnTo>
                  <a:cubicBezTo>
                    <a:pt x="357440" y="266497"/>
                    <a:pt x="356545" y="266144"/>
                    <a:pt x="351214" y="262999"/>
                  </a:cubicBezTo>
                  <a:lnTo>
                    <a:pt x="3428" y="20144"/>
                  </a:lnTo>
                  <a:cubicBezTo>
                    <a:pt x="-4879" y="13311"/>
                    <a:pt x="2984" y="-4571"/>
                    <a:pt x="15542" y="2798"/>
                  </a:cubicBezTo>
                  <a:lnTo>
                    <a:pt x="357250" y="241408"/>
                  </a:lnTo>
                  <a:lnTo>
                    <a:pt x="697943" y="1839"/>
                  </a:lnTo>
                  <a:cubicBezTo>
                    <a:pt x="697943" y="1839"/>
                    <a:pt x="700700" y="-418"/>
                    <a:pt x="705847" y="69"/>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spTree>
    <p:extLst>
      <p:ext uri="{BB962C8B-B14F-4D97-AF65-F5344CB8AC3E}">
        <p14:creationId xmlns:p14="http://schemas.microsoft.com/office/powerpoint/2010/main" val="3051844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6</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2" y="1476188"/>
            <a:ext cx="3921249" cy="3439389"/>
          </a:xfrm>
        </p:spPr>
        <p:txBody>
          <a:bodyPr/>
          <a:lstStyle/>
          <a:p>
            <a:r>
              <a:rPr lang="en-US" dirty="0"/>
              <a:t>Enterprise Blockchain</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r>
              <a:rPr lang="en-US" dirty="0"/>
              <a:t>Subtitle Goes Here</a:t>
            </a:r>
          </a:p>
        </p:txBody>
      </p:sp>
    </p:spTree>
    <p:extLst>
      <p:ext uri="{BB962C8B-B14F-4D97-AF65-F5344CB8AC3E}">
        <p14:creationId xmlns:p14="http://schemas.microsoft.com/office/powerpoint/2010/main" val="14303881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744956-BF46-4B11-8286-CD2DB8E3F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228" y="0"/>
            <a:ext cx="6749544" cy="6375400"/>
          </a:xfrm>
          <a:prstGeom prst="rect">
            <a:avLst/>
          </a:prstGeom>
        </p:spPr>
      </p:pic>
    </p:spTree>
    <p:extLst>
      <p:ext uri="{BB962C8B-B14F-4D97-AF65-F5344CB8AC3E}">
        <p14:creationId xmlns:p14="http://schemas.microsoft.com/office/powerpoint/2010/main" val="22655072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F305-F92A-4DFC-8BBF-0BDE03D75131}"/>
              </a:ext>
            </a:extLst>
          </p:cNvPr>
          <p:cNvSpPr>
            <a:spLocks noGrp="1"/>
          </p:cNvSpPr>
          <p:nvPr>
            <p:ph type="title"/>
          </p:nvPr>
        </p:nvSpPr>
        <p:spPr/>
        <p:txBody>
          <a:bodyPr>
            <a:normAutofit/>
          </a:bodyPr>
          <a:lstStyle/>
          <a:p>
            <a:r>
              <a:rPr lang="en-US" sz="2667" dirty="0"/>
              <a:t>Confidential Consortium Framework</a:t>
            </a:r>
          </a:p>
        </p:txBody>
      </p:sp>
      <p:sp>
        <p:nvSpPr>
          <p:cNvPr id="5" name="Content Placeholder 4">
            <a:extLst>
              <a:ext uri="{FF2B5EF4-FFF2-40B4-BE49-F238E27FC236}">
                <a16:creationId xmlns:a16="http://schemas.microsoft.com/office/drawing/2014/main" id="{B294CEFC-89D3-4FC7-895B-12F17ED6F714}"/>
              </a:ext>
            </a:extLst>
          </p:cNvPr>
          <p:cNvSpPr>
            <a:spLocks noGrp="1"/>
          </p:cNvSpPr>
          <p:nvPr>
            <p:ph idx="1"/>
          </p:nvPr>
        </p:nvSpPr>
        <p:spPr/>
        <p:txBody>
          <a:bodyPr>
            <a:normAutofit/>
          </a:bodyPr>
          <a:lstStyle/>
          <a:p>
            <a:pPr marL="0" indent="0">
              <a:buNone/>
            </a:pPr>
            <a:endParaRPr lang="en-US" sz="1867" dirty="0"/>
          </a:p>
          <a:p>
            <a:pPr marL="0" indent="0">
              <a:buNone/>
            </a:pPr>
            <a:endParaRPr lang="en-US" sz="1867" dirty="0"/>
          </a:p>
          <a:p>
            <a:pPr marL="0" indent="0">
              <a:buNone/>
            </a:pPr>
            <a:r>
              <a:rPr lang="en-US" sz="1867" dirty="0"/>
              <a:t>The Confidential Consortium Framework (CCF) is an open-source framework for building highly available </a:t>
            </a:r>
            <a:r>
              <a:rPr lang="en-US" sz="1867" b="1" dirty="0">
                <a:solidFill>
                  <a:srgbClr val="0070C0"/>
                </a:solidFill>
              </a:rPr>
              <a:t>stateful services </a:t>
            </a:r>
            <a:r>
              <a:rPr lang="en-US" sz="1867" dirty="0"/>
              <a:t>that require </a:t>
            </a:r>
            <a:r>
              <a:rPr lang="en-US" sz="1867" b="1" dirty="0">
                <a:solidFill>
                  <a:srgbClr val="0070C0"/>
                </a:solidFill>
              </a:rPr>
              <a:t>centralized compute </a:t>
            </a:r>
            <a:r>
              <a:rPr lang="en-US" sz="1867" dirty="0"/>
              <a:t>for ease of use and performance, while providing </a:t>
            </a:r>
            <a:r>
              <a:rPr lang="en-US" sz="1867" b="1" dirty="0">
                <a:solidFill>
                  <a:srgbClr val="0070C0"/>
                </a:solidFill>
              </a:rPr>
              <a:t>decentralized trust</a:t>
            </a:r>
            <a:r>
              <a:rPr lang="en-US" sz="1867" dirty="0"/>
              <a:t>.</a:t>
            </a:r>
            <a:endParaRPr lang="en-US" sz="1867" b="1" dirty="0">
              <a:solidFill>
                <a:srgbClr val="0070C0"/>
              </a:solidFill>
            </a:endParaRPr>
          </a:p>
        </p:txBody>
      </p:sp>
      <p:pic>
        <p:nvPicPr>
          <p:cNvPr id="7" name="Picture Placeholder 6">
            <a:extLst>
              <a:ext uri="{FF2B5EF4-FFF2-40B4-BE49-F238E27FC236}">
                <a16:creationId xmlns:a16="http://schemas.microsoft.com/office/drawing/2014/main" id="{A75B2D4A-C0A3-4895-A934-DDAE3141C07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3252255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A6D2-F75F-44A0-805B-1941B778E086}"/>
              </a:ext>
            </a:extLst>
          </p:cNvPr>
          <p:cNvSpPr>
            <a:spLocks noGrp="1"/>
          </p:cNvSpPr>
          <p:nvPr>
            <p:ph type="title"/>
          </p:nvPr>
        </p:nvSpPr>
        <p:spPr>
          <a:xfrm>
            <a:off x="838200" y="365125"/>
            <a:ext cx="10515600" cy="625475"/>
          </a:xfrm>
        </p:spPr>
        <p:txBody>
          <a:bodyPr/>
          <a:lstStyle/>
          <a:p>
            <a:r>
              <a:rPr lang="en-US" dirty="0"/>
              <a:t>Core CCF concepts</a:t>
            </a:r>
          </a:p>
        </p:txBody>
      </p:sp>
      <p:pic>
        <p:nvPicPr>
          <p:cNvPr id="4" name="Picture 3">
            <a:extLst>
              <a:ext uri="{FF2B5EF4-FFF2-40B4-BE49-F238E27FC236}">
                <a16:creationId xmlns:a16="http://schemas.microsoft.com/office/drawing/2014/main" id="{F87B0152-5BBC-42EF-8681-08ED84BEFC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1240" y="1231322"/>
            <a:ext cx="10869520" cy="4869012"/>
          </a:xfrm>
          <a:prstGeom prst="rect">
            <a:avLst/>
          </a:prstGeom>
        </p:spPr>
      </p:pic>
    </p:spTree>
    <p:extLst>
      <p:ext uri="{BB962C8B-B14F-4D97-AF65-F5344CB8AC3E}">
        <p14:creationId xmlns:p14="http://schemas.microsoft.com/office/powerpoint/2010/main" val="3106595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A6D2-F75F-44A0-805B-1941B778E086}"/>
              </a:ext>
            </a:extLst>
          </p:cNvPr>
          <p:cNvSpPr>
            <a:spLocks noGrp="1"/>
          </p:cNvSpPr>
          <p:nvPr>
            <p:ph type="title"/>
          </p:nvPr>
        </p:nvSpPr>
        <p:spPr>
          <a:xfrm>
            <a:off x="838201" y="365125"/>
            <a:ext cx="5473891" cy="523875"/>
          </a:xfrm>
        </p:spPr>
        <p:txBody>
          <a:bodyPr>
            <a:normAutofit fontScale="90000"/>
          </a:bodyPr>
          <a:lstStyle/>
          <a:p>
            <a:r>
              <a:rPr lang="en-US" dirty="0"/>
              <a:t>Core CCF concepts</a:t>
            </a:r>
          </a:p>
        </p:txBody>
      </p:sp>
      <p:sp>
        <p:nvSpPr>
          <p:cNvPr id="3" name="Content Placeholder 2">
            <a:extLst>
              <a:ext uri="{FF2B5EF4-FFF2-40B4-BE49-F238E27FC236}">
                <a16:creationId xmlns:a16="http://schemas.microsoft.com/office/drawing/2014/main" id="{FEF8C69C-262B-4B51-BE4B-F7C6F0C954EA}"/>
              </a:ext>
            </a:extLst>
          </p:cNvPr>
          <p:cNvSpPr>
            <a:spLocks noGrp="1"/>
          </p:cNvSpPr>
          <p:nvPr>
            <p:ph idx="1"/>
          </p:nvPr>
        </p:nvSpPr>
        <p:spPr>
          <a:xfrm>
            <a:off x="838200" y="1092201"/>
            <a:ext cx="8407400" cy="5084764"/>
          </a:xfrm>
        </p:spPr>
        <p:txBody>
          <a:bodyPr>
            <a:normAutofit fontScale="92500" lnSpcReduction="10000"/>
          </a:bodyPr>
          <a:lstStyle/>
          <a:p>
            <a:pPr marL="0" indent="0">
              <a:buNone/>
            </a:pPr>
            <a:r>
              <a:rPr lang="en-US" sz="1600" b="1" dirty="0"/>
              <a:t>Network and nodes</a:t>
            </a:r>
          </a:p>
          <a:p>
            <a:pPr marL="0" indent="0">
              <a:buNone/>
            </a:pPr>
            <a:r>
              <a:rPr lang="en-US" sz="1600" dirty="0"/>
              <a:t>	Running on top of a Trusted Execution Environment (e.g., Intel SGX)</a:t>
            </a:r>
          </a:p>
          <a:p>
            <a:pPr marL="0" indent="0">
              <a:buNone/>
            </a:pPr>
            <a:r>
              <a:rPr lang="en-US" sz="1600" dirty="0"/>
              <a:t>	Run and maintained by Operators</a:t>
            </a:r>
          </a:p>
          <a:p>
            <a:pPr marL="0" indent="0">
              <a:buNone/>
            </a:pPr>
            <a:r>
              <a:rPr lang="en-US" sz="1600" dirty="0"/>
              <a:t>	Must be trusted by the consortium of members to participate in the network</a:t>
            </a:r>
          </a:p>
          <a:p>
            <a:pPr marL="0" indent="0">
              <a:buNone/>
            </a:pPr>
            <a:endParaRPr lang="en-US" sz="1600" dirty="0"/>
          </a:p>
          <a:p>
            <a:pPr marL="0" indent="0">
              <a:buNone/>
            </a:pPr>
            <a:r>
              <a:rPr lang="en-US" sz="1600" b="1" dirty="0"/>
              <a:t>Application</a:t>
            </a:r>
          </a:p>
          <a:p>
            <a:pPr marL="0" indent="0">
              <a:buNone/>
            </a:pPr>
            <a:r>
              <a:rPr lang="en-US" sz="1600" dirty="0"/>
              <a:t>	Each node runs the same application (written in JS or C++)</a:t>
            </a:r>
          </a:p>
          <a:p>
            <a:pPr marL="0" indent="0">
              <a:buNone/>
            </a:pPr>
            <a:endParaRPr lang="en-US" sz="1600" dirty="0"/>
          </a:p>
          <a:p>
            <a:pPr marL="0" indent="0">
              <a:buNone/>
            </a:pPr>
            <a:r>
              <a:rPr lang="en-US" sz="1600" b="1" dirty="0"/>
              <a:t>Ledger</a:t>
            </a:r>
          </a:p>
          <a:p>
            <a:pPr marL="0" indent="0">
              <a:buNone/>
            </a:pPr>
            <a:r>
              <a:rPr lang="en-US" sz="1600" dirty="0"/>
              <a:t>	Key-Value store which is encrypted and recorded by each node</a:t>
            </a:r>
          </a:p>
          <a:p>
            <a:pPr marL="0" indent="0">
              <a:buNone/>
            </a:pPr>
            <a:endParaRPr lang="en-US" sz="1600" dirty="0"/>
          </a:p>
          <a:p>
            <a:pPr marL="0" indent="0">
              <a:buNone/>
            </a:pPr>
            <a:r>
              <a:rPr lang="en-US" sz="1600" b="1" dirty="0"/>
              <a:t>Governance</a:t>
            </a:r>
          </a:p>
          <a:p>
            <a:pPr marL="0" indent="0">
              <a:buNone/>
            </a:pPr>
            <a:r>
              <a:rPr lang="en-US" sz="1600" dirty="0"/>
              <a:t>	Each CCF network is governed by a consortium of Members</a:t>
            </a:r>
          </a:p>
          <a:p>
            <a:pPr marL="0" indent="0">
              <a:buNone/>
            </a:pPr>
            <a:r>
              <a:rPr lang="en-US" sz="1600" dirty="0"/>
              <a:t>	A scriptable Constitution (recorded in the ledger) defines the rules to follow</a:t>
            </a:r>
          </a:p>
        </p:txBody>
      </p:sp>
    </p:spTree>
    <p:extLst>
      <p:ext uri="{BB962C8B-B14F-4D97-AF65-F5344CB8AC3E}">
        <p14:creationId xmlns:p14="http://schemas.microsoft.com/office/powerpoint/2010/main" val="3322834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DBBD4E-2FE6-4623-AC3F-0C258DCDEC35}"/>
              </a:ext>
            </a:extLst>
          </p:cNvPr>
          <p:cNvSpPr>
            <a:spLocks noGrp="1"/>
          </p:cNvSpPr>
          <p:nvPr>
            <p:ph type="ctrTitle"/>
          </p:nvPr>
        </p:nvSpPr>
        <p:spPr/>
        <p:txBody>
          <a:bodyPr/>
          <a:lstStyle/>
          <a:p>
            <a:r>
              <a:rPr lang="en-US" dirty="0"/>
              <a:t>The Azure Confidential Ledger</a:t>
            </a:r>
          </a:p>
        </p:txBody>
      </p:sp>
      <p:sp>
        <p:nvSpPr>
          <p:cNvPr id="6" name="Subtitle 5">
            <a:extLst>
              <a:ext uri="{FF2B5EF4-FFF2-40B4-BE49-F238E27FC236}">
                <a16:creationId xmlns:a16="http://schemas.microsoft.com/office/drawing/2014/main" id="{823036FD-46F1-4336-B51E-F7189E8B3CCD}"/>
              </a:ext>
            </a:extLst>
          </p:cNvPr>
          <p:cNvSpPr>
            <a:spLocks noGrp="1"/>
          </p:cNvSpPr>
          <p:nvPr>
            <p:ph type="subTitle" idx="1"/>
          </p:nvPr>
        </p:nvSpPr>
        <p:spPr>
          <a:xfrm>
            <a:off x="1387813" y="4843829"/>
            <a:ext cx="9144000" cy="1226771"/>
          </a:xfrm>
        </p:spPr>
        <p:txBody>
          <a:bodyPr>
            <a:normAutofit/>
          </a:bodyPr>
          <a:lstStyle/>
          <a:p>
            <a:endParaRPr lang="en-US" dirty="0"/>
          </a:p>
        </p:txBody>
      </p:sp>
    </p:spTree>
    <p:extLst>
      <p:ext uri="{BB962C8B-B14F-4D97-AF65-F5344CB8AC3E}">
        <p14:creationId xmlns:p14="http://schemas.microsoft.com/office/powerpoint/2010/main" val="34565193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A6D2-F75F-44A0-805B-1941B778E086}"/>
              </a:ext>
            </a:extLst>
          </p:cNvPr>
          <p:cNvSpPr>
            <a:spLocks noGrp="1"/>
          </p:cNvSpPr>
          <p:nvPr>
            <p:ph type="title"/>
          </p:nvPr>
        </p:nvSpPr>
        <p:spPr>
          <a:xfrm>
            <a:off x="838201" y="365125"/>
            <a:ext cx="5473891" cy="523875"/>
          </a:xfrm>
        </p:spPr>
        <p:txBody>
          <a:bodyPr>
            <a:normAutofit fontScale="90000"/>
          </a:bodyPr>
          <a:lstStyle/>
          <a:p>
            <a:r>
              <a:rPr lang="en-US" dirty="0"/>
              <a:t>Azure Confidential Ledger</a:t>
            </a:r>
          </a:p>
        </p:txBody>
      </p:sp>
      <p:pic>
        <p:nvPicPr>
          <p:cNvPr id="7" name="Content Placeholder 6">
            <a:extLst>
              <a:ext uri="{FF2B5EF4-FFF2-40B4-BE49-F238E27FC236}">
                <a16:creationId xmlns:a16="http://schemas.microsoft.com/office/drawing/2014/main" id="{BACBB76B-85C7-4724-8D78-EF585A67835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401" y="990600"/>
            <a:ext cx="1758951" cy="1844405"/>
          </a:xfrm>
        </p:spPr>
      </p:pic>
      <p:pic>
        <p:nvPicPr>
          <p:cNvPr id="5" name="Picture 4">
            <a:extLst>
              <a:ext uri="{FF2B5EF4-FFF2-40B4-BE49-F238E27FC236}">
                <a16:creationId xmlns:a16="http://schemas.microsoft.com/office/drawing/2014/main" id="{6EC72D87-7619-40AD-8663-0D1AE29CA6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9230" y="-1"/>
            <a:ext cx="6562769" cy="6400503"/>
          </a:xfrm>
          <a:prstGeom prst="rect">
            <a:avLst/>
          </a:prstGeom>
        </p:spPr>
      </p:pic>
      <p:sp>
        <p:nvSpPr>
          <p:cNvPr id="8" name="TextBox 7">
            <a:extLst>
              <a:ext uri="{FF2B5EF4-FFF2-40B4-BE49-F238E27FC236}">
                <a16:creationId xmlns:a16="http://schemas.microsoft.com/office/drawing/2014/main" id="{F5DD7CBD-9AD8-42A7-8022-3C054AAFAE93}"/>
              </a:ext>
            </a:extLst>
          </p:cNvPr>
          <p:cNvSpPr txBox="1"/>
          <p:nvPr/>
        </p:nvSpPr>
        <p:spPr>
          <a:xfrm>
            <a:off x="2343106" y="1358804"/>
            <a:ext cx="3752895" cy="1077026"/>
          </a:xfrm>
          <a:prstGeom prst="rect">
            <a:avLst/>
          </a:prstGeom>
          <a:noFill/>
        </p:spPr>
        <p:txBody>
          <a:bodyPr wrap="square" rtlCol="0">
            <a:spAutoFit/>
          </a:bodyPr>
          <a:lstStyle/>
          <a:p>
            <a:r>
              <a:rPr lang="en-US" sz="2133" dirty="0"/>
              <a:t>Based on CCF (Confidential Consortium Framework)</a:t>
            </a:r>
          </a:p>
        </p:txBody>
      </p:sp>
      <p:cxnSp>
        <p:nvCxnSpPr>
          <p:cNvPr id="10" name="Straight Connector 9">
            <a:extLst>
              <a:ext uri="{FF2B5EF4-FFF2-40B4-BE49-F238E27FC236}">
                <a16:creationId xmlns:a16="http://schemas.microsoft.com/office/drawing/2014/main" id="{2C86170F-7452-4A53-866D-E843C3F4DE73}"/>
              </a:ext>
            </a:extLst>
          </p:cNvPr>
          <p:cNvCxnSpPr/>
          <p:nvPr/>
        </p:nvCxnSpPr>
        <p:spPr>
          <a:xfrm>
            <a:off x="508000" y="3022600"/>
            <a:ext cx="508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ACB47C-9370-45F0-833B-52081E2B33F6}"/>
              </a:ext>
            </a:extLst>
          </p:cNvPr>
          <p:cNvSpPr txBox="1"/>
          <p:nvPr/>
        </p:nvSpPr>
        <p:spPr>
          <a:xfrm>
            <a:off x="413616" y="3304809"/>
            <a:ext cx="5682385" cy="2718180"/>
          </a:xfrm>
          <a:prstGeom prst="rect">
            <a:avLst/>
          </a:prstGeom>
          <a:noFill/>
        </p:spPr>
        <p:txBody>
          <a:bodyPr wrap="square" rtlCol="0">
            <a:spAutoFit/>
          </a:bodyPr>
          <a:lstStyle/>
          <a:p>
            <a:r>
              <a:rPr lang="en-US" sz="2133" b="1" dirty="0">
                <a:solidFill>
                  <a:srgbClr val="0070C0"/>
                </a:solidFill>
              </a:rPr>
              <a:t>Tamper-proof audit log </a:t>
            </a:r>
            <a:r>
              <a:rPr lang="en-US" sz="2133" dirty="0"/>
              <a:t>for storing sensitive data blobs and records in a way that is fully </a:t>
            </a:r>
            <a:r>
              <a:rPr lang="en-US" sz="2133" b="1" dirty="0">
                <a:solidFill>
                  <a:srgbClr val="0070C0"/>
                </a:solidFill>
              </a:rPr>
              <a:t>confidential</a:t>
            </a:r>
            <a:r>
              <a:rPr lang="en-US" sz="2133" dirty="0"/>
              <a:t>, </a:t>
            </a:r>
            <a:r>
              <a:rPr lang="en-US" sz="2133" b="1" dirty="0">
                <a:solidFill>
                  <a:srgbClr val="0070C0"/>
                </a:solidFill>
              </a:rPr>
              <a:t>immutable</a:t>
            </a:r>
            <a:r>
              <a:rPr lang="en-US" sz="2133" dirty="0"/>
              <a:t>, and </a:t>
            </a:r>
            <a:r>
              <a:rPr lang="en-US" sz="2133" b="1" dirty="0">
                <a:solidFill>
                  <a:srgbClr val="0070C0"/>
                </a:solidFill>
              </a:rPr>
              <a:t>verifiable</a:t>
            </a:r>
          </a:p>
          <a:p>
            <a:endParaRPr lang="en-US" sz="2133" b="1" dirty="0">
              <a:solidFill>
                <a:srgbClr val="0070C0"/>
              </a:solidFill>
            </a:endParaRPr>
          </a:p>
          <a:p>
            <a:endParaRPr lang="en-US" sz="2133" dirty="0"/>
          </a:p>
          <a:p>
            <a:r>
              <a:rPr lang="en-US" sz="2133" dirty="0"/>
              <a:t>Users can always </a:t>
            </a:r>
            <a:r>
              <a:rPr lang="en-US" sz="2133" b="1" dirty="0">
                <a:solidFill>
                  <a:srgbClr val="0070C0"/>
                </a:solidFill>
              </a:rPr>
              <a:t>audit</a:t>
            </a:r>
            <a:r>
              <a:rPr lang="en-US" sz="2133" dirty="0"/>
              <a:t> and </a:t>
            </a:r>
            <a:r>
              <a:rPr lang="en-US" sz="2133" b="1" dirty="0">
                <a:solidFill>
                  <a:srgbClr val="0070C0"/>
                </a:solidFill>
              </a:rPr>
              <a:t>validate</a:t>
            </a:r>
            <a:r>
              <a:rPr lang="en-US" sz="2133" dirty="0"/>
              <a:t> the authenticity of all ledger data</a:t>
            </a:r>
          </a:p>
        </p:txBody>
      </p:sp>
    </p:spTree>
    <p:extLst>
      <p:ext uri="{BB962C8B-B14F-4D97-AF65-F5344CB8AC3E}">
        <p14:creationId xmlns:p14="http://schemas.microsoft.com/office/powerpoint/2010/main" val="1972268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A6D2-F75F-44A0-805B-1941B778E086}"/>
              </a:ext>
            </a:extLst>
          </p:cNvPr>
          <p:cNvSpPr>
            <a:spLocks noGrp="1"/>
          </p:cNvSpPr>
          <p:nvPr>
            <p:ph type="title"/>
          </p:nvPr>
        </p:nvSpPr>
        <p:spPr>
          <a:xfrm>
            <a:off x="838201" y="365125"/>
            <a:ext cx="8204199" cy="523875"/>
          </a:xfrm>
        </p:spPr>
        <p:txBody>
          <a:bodyPr>
            <a:normAutofit fontScale="90000"/>
          </a:bodyPr>
          <a:lstStyle/>
          <a:p>
            <a:r>
              <a:rPr lang="en-US" dirty="0"/>
              <a:t>How does it work?</a:t>
            </a:r>
          </a:p>
        </p:txBody>
      </p:sp>
      <p:sp>
        <p:nvSpPr>
          <p:cNvPr id="3" name="Content Placeholder 2">
            <a:extLst>
              <a:ext uri="{FF2B5EF4-FFF2-40B4-BE49-F238E27FC236}">
                <a16:creationId xmlns:a16="http://schemas.microsoft.com/office/drawing/2014/main" id="{FEF8C69C-262B-4B51-BE4B-F7C6F0C954EA}"/>
              </a:ext>
            </a:extLst>
          </p:cNvPr>
          <p:cNvSpPr>
            <a:spLocks noGrp="1"/>
          </p:cNvSpPr>
          <p:nvPr>
            <p:ph idx="1"/>
          </p:nvPr>
        </p:nvSpPr>
        <p:spPr>
          <a:xfrm>
            <a:off x="838200" y="1092201"/>
            <a:ext cx="8407400" cy="5084764"/>
          </a:xfrm>
        </p:spPr>
        <p:txBody>
          <a:bodyPr>
            <a:normAutofit lnSpcReduction="10000"/>
          </a:bodyPr>
          <a:lstStyle/>
          <a:p>
            <a:pPr marL="0" indent="0">
              <a:buNone/>
            </a:pPr>
            <a:r>
              <a:rPr lang="en-US" sz="1867" b="1" dirty="0">
                <a:solidFill>
                  <a:srgbClr val="0070C0"/>
                </a:solidFill>
              </a:rPr>
              <a:t>Creates a trusted distributed network of nodes </a:t>
            </a:r>
            <a:r>
              <a:rPr lang="en-US" sz="1867" dirty="0"/>
              <a:t>to provide append-only functionality</a:t>
            </a:r>
          </a:p>
          <a:p>
            <a:pPr marL="0" indent="0">
              <a:buNone/>
            </a:pPr>
            <a:endParaRPr lang="en-US" sz="1867" dirty="0"/>
          </a:p>
          <a:p>
            <a:pPr marL="0" indent="0">
              <a:buNone/>
            </a:pPr>
            <a:r>
              <a:rPr lang="en-US" sz="1867" b="1" dirty="0">
                <a:solidFill>
                  <a:srgbClr val="0070C0"/>
                </a:solidFill>
              </a:rPr>
              <a:t>Runs in Secure Enclaves </a:t>
            </a:r>
            <a:r>
              <a:rPr lang="en-US" sz="1867" dirty="0"/>
              <a:t>with strong HW-rooted  confidentiality and integrity guarantees. Client data goes directly into the ledger’s enclave</a:t>
            </a:r>
          </a:p>
          <a:p>
            <a:pPr marL="0" indent="0">
              <a:buNone/>
            </a:pPr>
            <a:endParaRPr lang="en-US" sz="1867" dirty="0"/>
          </a:p>
          <a:p>
            <a:pPr marL="0" indent="0">
              <a:buNone/>
            </a:pPr>
            <a:r>
              <a:rPr lang="en-US" sz="1867" b="1" dirty="0">
                <a:solidFill>
                  <a:srgbClr val="0070C0"/>
                </a:solidFill>
              </a:rPr>
              <a:t>Keeps the operator or admin out </a:t>
            </a:r>
            <a:r>
              <a:rPr lang="en-US" sz="1867" dirty="0"/>
              <a:t>for increased security</a:t>
            </a:r>
          </a:p>
          <a:p>
            <a:pPr marL="0" indent="0">
              <a:buNone/>
            </a:pPr>
            <a:endParaRPr lang="en-US" sz="1867" dirty="0"/>
          </a:p>
          <a:p>
            <a:pPr marL="0" indent="0">
              <a:buNone/>
            </a:pPr>
            <a:r>
              <a:rPr lang="en-US" sz="1867" b="1" dirty="0">
                <a:solidFill>
                  <a:srgbClr val="0070C0"/>
                </a:solidFill>
              </a:rPr>
              <a:t>Consensus mechanism </a:t>
            </a:r>
            <a:r>
              <a:rPr lang="en-US" sz="1867" dirty="0"/>
              <a:t>for committing to the ledger and crash fault tolerant</a:t>
            </a:r>
          </a:p>
          <a:p>
            <a:pPr marL="0" indent="0">
              <a:buNone/>
            </a:pPr>
            <a:endParaRPr lang="en-US" sz="1867" dirty="0"/>
          </a:p>
          <a:p>
            <a:pPr marL="0" indent="0">
              <a:buNone/>
            </a:pPr>
            <a:r>
              <a:rPr lang="en-US" sz="1867" b="1" dirty="0">
                <a:solidFill>
                  <a:srgbClr val="0070C0"/>
                </a:solidFill>
              </a:rPr>
              <a:t>Flexible authentication and authorization </a:t>
            </a:r>
            <a:r>
              <a:rPr lang="en-US" sz="1867" dirty="0"/>
              <a:t>(either certificate-based or AAD-based)</a:t>
            </a:r>
          </a:p>
        </p:txBody>
      </p:sp>
      <p:pic>
        <p:nvPicPr>
          <p:cNvPr id="5" name="Picture 4">
            <a:extLst>
              <a:ext uri="{FF2B5EF4-FFF2-40B4-BE49-F238E27FC236}">
                <a16:creationId xmlns:a16="http://schemas.microsoft.com/office/drawing/2014/main" id="{2343A5CD-DDD3-4A60-8EF2-57AB9D11D8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0" y="990601"/>
            <a:ext cx="1066693" cy="909313"/>
          </a:xfrm>
          <a:prstGeom prst="rect">
            <a:avLst/>
          </a:prstGeom>
          <a:effectLst>
            <a:softEdge rad="63500"/>
          </a:effectLst>
        </p:spPr>
      </p:pic>
      <p:pic>
        <p:nvPicPr>
          <p:cNvPr id="8" name="Picture 7">
            <a:extLst>
              <a:ext uri="{FF2B5EF4-FFF2-40B4-BE49-F238E27FC236}">
                <a16:creationId xmlns:a16="http://schemas.microsoft.com/office/drawing/2014/main" id="{D288E7E9-8612-4121-925E-0D89AEC29A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71829" y="2006450"/>
            <a:ext cx="1043035" cy="909313"/>
          </a:xfrm>
          <a:prstGeom prst="rect">
            <a:avLst/>
          </a:prstGeom>
          <a:effectLst>
            <a:softEdge rad="63500"/>
          </a:effectLst>
        </p:spPr>
      </p:pic>
      <p:pic>
        <p:nvPicPr>
          <p:cNvPr id="9" name="Picture 8">
            <a:extLst>
              <a:ext uri="{FF2B5EF4-FFF2-40B4-BE49-F238E27FC236}">
                <a16:creationId xmlns:a16="http://schemas.microsoft.com/office/drawing/2014/main" id="{897CCAFA-1402-458D-A32E-72452D611D8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15143" y="3022300"/>
            <a:ext cx="982860" cy="909313"/>
          </a:xfrm>
          <a:prstGeom prst="rect">
            <a:avLst/>
          </a:prstGeom>
          <a:effectLst>
            <a:softEdge rad="63500"/>
          </a:effectLst>
        </p:spPr>
      </p:pic>
      <p:pic>
        <p:nvPicPr>
          <p:cNvPr id="10" name="Picture 9">
            <a:extLst>
              <a:ext uri="{FF2B5EF4-FFF2-40B4-BE49-F238E27FC236}">
                <a16:creationId xmlns:a16="http://schemas.microsoft.com/office/drawing/2014/main" id="{01AEF438-8629-4241-9DEE-7D8D6B675D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33731" y="4038149"/>
            <a:ext cx="945685" cy="909313"/>
          </a:xfrm>
          <a:prstGeom prst="rect">
            <a:avLst/>
          </a:prstGeom>
          <a:effectLst>
            <a:softEdge rad="63500"/>
          </a:effectLst>
        </p:spPr>
      </p:pic>
      <p:pic>
        <p:nvPicPr>
          <p:cNvPr id="11" name="Picture 10">
            <a:extLst>
              <a:ext uri="{FF2B5EF4-FFF2-40B4-BE49-F238E27FC236}">
                <a16:creationId xmlns:a16="http://schemas.microsoft.com/office/drawing/2014/main" id="{15FD8476-3BF8-4DE3-A2CB-069EA7AE1DB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202498" y="5064010"/>
            <a:ext cx="1008151" cy="909313"/>
          </a:xfrm>
          <a:prstGeom prst="rect">
            <a:avLst/>
          </a:prstGeom>
          <a:effectLst>
            <a:softEdge rad="63500"/>
          </a:effectLst>
        </p:spPr>
      </p:pic>
    </p:spTree>
    <p:extLst>
      <p:ext uri="{BB962C8B-B14F-4D97-AF65-F5344CB8AC3E}">
        <p14:creationId xmlns:p14="http://schemas.microsoft.com/office/powerpoint/2010/main" val="4222271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EAD2A6-7767-4B81-B8F5-ED827CAD94DB}"/>
              </a:ext>
            </a:extLst>
          </p:cNvPr>
          <p:cNvSpPr>
            <a:spLocks noGrp="1"/>
          </p:cNvSpPr>
          <p:nvPr>
            <p:ph type="title"/>
          </p:nvPr>
        </p:nvSpPr>
        <p:spPr>
          <a:xfrm>
            <a:off x="838200" y="365125"/>
            <a:ext cx="6273800" cy="727075"/>
          </a:xfrm>
        </p:spPr>
        <p:txBody>
          <a:bodyPr>
            <a:normAutofit fontScale="90000"/>
          </a:bodyPr>
          <a:lstStyle/>
          <a:p>
            <a:r>
              <a:rPr lang="en-US" dirty="0"/>
              <a:t>When is Azure Confidential Ledger </a:t>
            </a:r>
            <a:br>
              <a:rPr lang="en-US" dirty="0"/>
            </a:br>
            <a:r>
              <a:rPr lang="en-US" dirty="0"/>
              <a:t>a good fit?</a:t>
            </a:r>
          </a:p>
        </p:txBody>
      </p:sp>
      <p:pic>
        <p:nvPicPr>
          <p:cNvPr id="6" name="Picture 5">
            <a:extLst>
              <a:ext uri="{FF2B5EF4-FFF2-40B4-BE49-F238E27FC236}">
                <a16:creationId xmlns:a16="http://schemas.microsoft.com/office/drawing/2014/main" id="{73715172-44CF-4B66-AA6E-834794473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1" y="1498601"/>
            <a:ext cx="1579076" cy="1473433"/>
          </a:xfrm>
          <a:prstGeom prst="rect">
            <a:avLst/>
          </a:prstGeom>
        </p:spPr>
      </p:pic>
      <p:pic>
        <p:nvPicPr>
          <p:cNvPr id="8" name="Picture 7">
            <a:extLst>
              <a:ext uri="{FF2B5EF4-FFF2-40B4-BE49-F238E27FC236}">
                <a16:creationId xmlns:a16="http://schemas.microsoft.com/office/drawing/2014/main" id="{EC8D96BB-57B3-405A-B9AB-7CCEED1135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223" y="2972034"/>
            <a:ext cx="1598853" cy="1610481"/>
          </a:xfrm>
          <a:prstGeom prst="rect">
            <a:avLst/>
          </a:prstGeom>
        </p:spPr>
      </p:pic>
      <p:pic>
        <p:nvPicPr>
          <p:cNvPr id="10" name="Picture 9">
            <a:extLst>
              <a:ext uri="{FF2B5EF4-FFF2-40B4-BE49-F238E27FC236}">
                <a16:creationId xmlns:a16="http://schemas.microsoft.com/office/drawing/2014/main" id="{338174E6-0954-4482-9188-46CC4E122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598" y="4540378"/>
            <a:ext cx="1579076" cy="1638045"/>
          </a:xfrm>
          <a:prstGeom prst="rect">
            <a:avLst/>
          </a:prstGeom>
        </p:spPr>
      </p:pic>
      <p:sp>
        <p:nvSpPr>
          <p:cNvPr id="11" name="TextBox 10">
            <a:extLst>
              <a:ext uri="{FF2B5EF4-FFF2-40B4-BE49-F238E27FC236}">
                <a16:creationId xmlns:a16="http://schemas.microsoft.com/office/drawing/2014/main" id="{F47A2966-1CAE-429A-ACB1-74242E900755}"/>
              </a:ext>
            </a:extLst>
          </p:cNvPr>
          <p:cNvSpPr txBox="1"/>
          <p:nvPr/>
        </p:nvSpPr>
        <p:spPr>
          <a:xfrm>
            <a:off x="2158017" y="1617816"/>
            <a:ext cx="4650927" cy="1323439"/>
          </a:xfrm>
          <a:prstGeom prst="rect">
            <a:avLst/>
          </a:prstGeom>
          <a:noFill/>
        </p:spPr>
        <p:txBody>
          <a:bodyPr wrap="square" rtlCol="0">
            <a:spAutoFit/>
          </a:bodyPr>
          <a:lstStyle/>
          <a:p>
            <a:r>
              <a:rPr lang="en-US" sz="1600" b="1" dirty="0">
                <a:solidFill>
                  <a:srgbClr val="0070C0"/>
                </a:solidFill>
              </a:rPr>
              <a:t>STREAMLINE AUDIT PROCESSES</a:t>
            </a:r>
          </a:p>
          <a:p>
            <a:r>
              <a:rPr lang="en-US" sz="1600" dirty="0"/>
              <a:t>Cryptographically proving to other parties whether external or internal (auditors or regulators) that data has not been tampered </a:t>
            </a:r>
          </a:p>
        </p:txBody>
      </p:sp>
      <p:sp>
        <p:nvSpPr>
          <p:cNvPr id="12" name="TextBox 11">
            <a:extLst>
              <a:ext uri="{FF2B5EF4-FFF2-40B4-BE49-F238E27FC236}">
                <a16:creationId xmlns:a16="http://schemas.microsoft.com/office/drawing/2014/main" id="{6D25BD91-38C9-4431-9225-B8A72DCFCA24}"/>
              </a:ext>
            </a:extLst>
          </p:cNvPr>
          <p:cNvSpPr txBox="1"/>
          <p:nvPr/>
        </p:nvSpPr>
        <p:spPr>
          <a:xfrm>
            <a:off x="2158017" y="3186160"/>
            <a:ext cx="4650927" cy="1323439"/>
          </a:xfrm>
          <a:prstGeom prst="rect">
            <a:avLst/>
          </a:prstGeom>
          <a:noFill/>
        </p:spPr>
        <p:txBody>
          <a:bodyPr wrap="square" rtlCol="0">
            <a:spAutoFit/>
          </a:bodyPr>
          <a:lstStyle/>
          <a:p>
            <a:r>
              <a:rPr lang="en-US" sz="1600" b="1" dirty="0">
                <a:solidFill>
                  <a:srgbClr val="0070C0"/>
                </a:solidFill>
              </a:rPr>
              <a:t>MULTI-PARTY BUSINESS PROCESSES</a:t>
            </a:r>
          </a:p>
          <a:p>
            <a:r>
              <a:rPr lang="en-US" sz="1600" dirty="0"/>
              <a:t>Method of maintaining transparency logs during multi-party computing (e.g., protection from unintended data manipulation)</a:t>
            </a:r>
          </a:p>
        </p:txBody>
      </p:sp>
      <p:sp>
        <p:nvSpPr>
          <p:cNvPr id="13" name="TextBox 12">
            <a:extLst>
              <a:ext uri="{FF2B5EF4-FFF2-40B4-BE49-F238E27FC236}">
                <a16:creationId xmlns:a16="http://schemas.microsoft.com/office/drawing/2014/main" id="{A44F6F4C-813D-4DFF-8C94-46AF23147810}"/>
              </a:ext>
            </a:extLst>
          </p:cNvPr>
          <p:cNvSpPr txBox="1"/>
          <p:nvPr/>
        </p:nvSpPr>
        <p:spPr>
          <a:xfrm>
            <a:off x="2124951" y="4754504"/>
            <a:ext cx="4650927" cy="1077218"/>
          </a:xfrm>
          <a:prstGeom prst="rect">
            <a:avLst/>
          </a:prstGeom>
          <a:noFill/>
        </p:spPr>
        <p:txBody>
          <a:bodyPr wrap="square" rtlCol="0">
            <a:spAutoFit/>
          </a:bodyPr>
          <a:lstStyle/>
          <a:p>
            <a:r>
              <a:rPr lang="en-US" sz="1600" b="1" dirty="0">
                <a:solidFill>
                  <a:srgbClr val="0070C0"/>
                </a:solidFill>
              </a:rPr>
              <a:t>TRUSTED DATA STORE</a:t>
            </a:r>
          </a:p>
          <a:p>
            <a:r>
              <a:rPr lang="en-US" sz="1600" dirty="0"/>
              <a:t>Unstructured, important identifiers for sensitive data can be stored immutably with high security and integrity guarantees</a:t>
            </a:r>
          </a:p>
        </p:txBody>
      </p:sp>
      <p:pic>
        <p:nvPicPr>
          <p:cNvPr id="15" name="Picture 14">
            <a:extLst>
              <a:ext uri="{FF2B5EF4-FFF2-40B4-BE49-F238E27FC236}">
                <a16:creationId xmlns:a16="http://schemas.microsoft.com/office/drawing/2014/main" id="{DC03BDF7-B458-4951-9C40-9206F000B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8485" y="0"/>
            <a:ext cx="4523515" cy="6408312"/>
          </a:xfrm>
          <a:prstGeom prst="rect">
            <a:avLst/>
          </a:prstGeom>
        </p:spPr>
      </p:pic>
    </p:spTree>
    <p:extLst>
      <p:ext uri="{BB962C8B-B14F-4D97-AF65-F5344CB8AC3E}">
        <p14:creationId xmlns:p14="http://schemas.microsoft.com/office/powerpoint/2010/main" val="687908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DBBD4E-2FE6-4623-AC3F-0C258DCDEC35}"/>
              </a:ext>
            </a:extLst>
          </p:cNvPr>
          <p:cNvSpPr>
            <a:spLocks noGrp="1"/>
          </p:cNvSpPr>
          <p:nvPr>
            <p:ph type="ctrTitle"/>
          </p:nvPr>
        </p:nvSpPr>
        <p:spPr/>
        <p:txBody>
          <a:bodyPr/>
          <a:lstStyle/>
          <a:p>
            <a:r>
              <a:rPr lang="en-US" dirty="0"/>
              <a:t>Example reference architectures</a:t>
            </a:r>
          </a:p>
        </p:txBody>
      </p:sp>
      <p:sp>
        <p:nvSpPr>
          <p:cNvPr id="6" name="Subtitle 5">
            <a:extLst>
              <a:ext uri="{FF2B5EF4-FFF2-40B4-BE49-F238E27FC236}">
                <a16:creationId xmlns:a16="http://schemas.microsoft.com/office/drawing/2014/main" id="{823036FD-46F1-4336-B51E-F7189E8B3CCD}"/>
              </a:ext>
            </a:extLst>
          </p:cNvPr>
          <p:cNvSpPr>
            <a:spLocks noGrp="1"/>
          </p:cNvSpPr>
          <p:nvPr>
            <p:ph type="subTitle" idx="1"/>
          </p:nvPr>
        </p:nvSpPr>
        <p:spPr>
          <a:xfrm>
            <a:off x="1387813" y="4843829"/>
            <a:ext cx="9144000" cy="1226771"/>
          </a:xfrm>
        </p:spPr>
        <p:txBody>
          <a:bodyPr>
            <a:normAutofit/>
          </a:bodyPr>
          <a:lstStyle/>
          <a:p>
            <a:endParaRPr lang="en-US" dirty="0"/>
          </a:p>
        </p:txBody>
      </p:sp>
    </p:spTree>
    <p:extLst>
      <p:ext uri="{BB962C8B-B14F-4D97-AF65-F5344CB8AC3E}">
        <p14:creationId xmlns:p14="http://schemas.microsoft.com/office/powerpoint/2010/main" val="3110550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6299D5-44EB-4ED0-BC0C-CB67BF0555AE}"/>
              </a:ext>
            </a:extLst>
          </p:cNvPr>
          <p:cNvSpPr>
            <a:spLocks noGrp="1"/>
          </p:cNvSpPr>
          <p:nvPr>
            <p:ph type="title"/>
          </p:nvPr>
        </p:nvSpPr>
        <p:spPr>
          <a:xfrm>
            <a:off x="647700" y="365125"/>
            <a:ext cx="5508881" cy="549275"/>
          </a:xfrm>
        </p:spPr>
        <p:txBody>
          <a:bodyPr/>
          <a:lstStyle/>
          <a:p>
            <a:r>
              <a:rPr lang="en-US" dirty="0"/>
              <a:t>Zoiner Tejada</a:t>
            </a:r>
          </a:p>
        </p:txBody>
      </p:sp>
      <p:sp>
        <p:nvSpPr>
          <p:cNvPr id="44" name="Footer Placeholder 43">
            <a:extLst>
              <a:ext uri="{FF2B5EF4-FFF2-40B4-BE49-F238E27FC236}">
                <a16:creationId xmlns:a16="http://schemas.microsoft.com/office/drawing/2014/main" id="{2575A194-1969-4B50-8746-328860B6B7B0}"/>
              </a:ext>
            </a:extLst>
          </p:cNvPr>
          <p:cNvSpPr>
            <a:spLocks noGrp="1"/>
          </p:cNvSpPr>
          <p:nvPr>
            <p:ph type="ftr" sz="quarter" idx="3"/>
          </p:nvPr>
        </p:nvSpPr>
        <p:spPr>
          <a:xfrm>
            <a:off x="7234764" y="6466371"/>
            <a:ext cx="4114800" cy="331932"/>
          </a:xfrm>
        </p:spPr>
        <p:txBody>
          <a:bodyPr/>
          <a:lstStyle/>
          <a:p>
            <a:r>
              <a:rPr lang="en-US"/>
              <a:t>WWW.SOLLIANCE.NET</a:t>
            </a:r>
            <a:endParaRPr lang="en-US" dirty="0"/>
          </a:p>
        </p:txBody>
      </p:sp>
      <p:sp>
        <p:nvSpPr>
          <p:cNvPr id="45" name="Slide Number Placeholder 44">
            <a:extLst>
              <a:ext uri="{FF2B5EF4-FFF2-40B4-BE49-F238E27FC236}">
                <a16:creationId xmlns:a16="http://schemas.microsoft.com/office/drawing/2014/main" id="{6B6466E6-706D-4EAC-964A-2F667BCE74E6}"/>
              </a:ext>
            </a:extLst>
          </p:cNvPr>
          <p:cNvSpPr>
            <a:spLocks noGrp="1"/>
          </p:cNvSpPr>
          <p:nvPr>
            <p:ph type="sldNum" sz="quarter" idx="4"/>
          </p:nvPr>
        </p:nvSpPr>
        <p:spPr>
          <a:xfrm>
            <a:off x="11636830" y="6466371"/>
            <a:ext cx="436355" cy="331932"/>
          </a:xfrm>
        </p:spPr>
        <p:txBody>
          <a:bodyPr/>
          <a:lstStyle/>
          <a:p>
            <a:fld id="{00F9DAA1-1DF7-43E0-8E29-0CE1148553C7}" type="slidenum">
              <a:rPr lang="en-US" smtClean="0"/>
              <a:pPr/>
              <a:t>6</a:t>
            </a:fld>
            <a:endParaRPr lang="en-US" dirty="0"/>
          </a:p>
        </p:txBody>
      </p:sp>
      <p:sp>
        <p:nvSpPr>
          <p:cNvPr id="9" name="Text Placeholder 8">
            <a:extLst>
              <a:ext uri="{FF2B5EF4-FFF2-40B4-BE49-F238E27FC236}">
                <a16:creationId xmlns:a16="http://schemas.microsoft.com/office/drawing/2014/main" id="{E156C0FB-1474-4913-8D28-3986E10BCECA}"/>
              </a:ext>
            </a:extLst>
          </p:cNvPr>
          <p:cNvSpPr>
            <a:spLocks noGrp="1"/>
          </p:cNvSpPr>
          <p:nvPr>
            <p:ph type="body" sz="quarter" idx="19"/>
          </p:nvPr>
        </p:nvSpPr>
        <p:spPr>
          <a:xfrm>
            <a:off x="647700" y="914401"/>
            <a:ext cx="5508881" cy="647700"/>
          </a:xfrm>
        </p:spPr>
        <p:txBody>
          <a:bodyPr>
            <a:normAutofit fontScale="40000" lnSpcReduction="20000"/>
          </a:bodyPr>
          <a:lstStyle/>
          <a:p>
            <a:pPr>
              <a:spcBef>
                <a:spcPts val="200"/>
              </a:spcBef>
            </a:pPr>
            <a:r>
              <a:rPr lang="en-US" sz="4400" dirty="0"/>
              <a:t>Chief Executive Officer</a:t>
            </a:r>
          </a:p>
          <a:p>
            <a:pPr>
              <a:spcBef>
                <a:spcPts val="200"/>
              </a:spcBef>
            </a:pPr>
            <a:br>
              <a:rPr lang="en-US" dirty="0"/>
            </a:br>
            <a:endParaRPr lang="en-US" dirty="0"/>
          </a:p>
        </p:txBody>
      </p:sp>
      <p:sp>
        <p:nvSpPr>
          <p:cNvPr id="14" name="Text Placeholder 13">
            <a:extLst>
              <a:ext uri="{FF2B5EF4-FFF2-40B4-BE49-F238E27FC236}">
                <a16:creationId xmlns:a16="http://schemas.microsoft.com/office/drawing/2014/main" id="{D7A39595-2086-4DC7-BC6F-37C0164DAC9D}"/>
              </a:ext>
            </a:extLst>
          </p:cNvPr>
          <p:cNvSpPr>
            <a:spLocks noGrp="1"/>
          </p:cNvSpPr>
          <p:nvPr>
            <p:ph type="body" sz="quarter" idx="13"/>
          </p:nvPr>
        </p:nvSpPr>
        <p:spPr>
          <a:xfrm>
            <a:off x="735951" y="1441526"/>
            <a:ext cx="2701556" cy="2396749"/>
          </a:xfrm>
        </p:spPr>
        <p:txBody>
          <a:bodyPr>
            <a:normAutofit/>
          </a:bodyPr>
          <a:lstStyle/>
          <a:p>
            <a:pPr marL="0" indent="0">
              <a:buNone/>
            </a:pPr>
            <a:r>
              <a:rPr lang="en-US" sz="1200" b="1" dirty="0">
                <a:solidFill>
                  <a:schemeClr val="tx2"/>
                </a:solidFill>
              </a:rPr>
              <a:t>Expertise:</a:t>
            </a:r>
          </a:p>
          <a:p>
            <a:pPr>
              <a:lnSpc>
                <a:spcPct val="100000"/>
              </a:lnSpc>
            </a:pPr>
            <a:r>
              <a:rPr lang="en-US" sz="1200" b="1" dirty="0"/>
              <a:t>Machine Learning </a:t>
            </a:r>
          </a:p>
          <a:p>
            <a:pPr marR="0" lvl="0">
              <a:lnSpc>
                <a:spcPct val="100000"/>
              </a:lnSpc>
              <a:spcAft>
                <a:spcPts val="0"/>
              </a:spcAft>
            </a:pPr>
            <a:r>
              <a:rPr lang="en-US" sz="1200" b="1" dirty="0"/>
              <a:t>Technical Innovation</a:t>
            </a:r>
          </a:p>
          <a:p>
            <a:pPr marR="0" lvl="0">
              <a:lnSpc>
                <a:spcPct val="100000"/>
              </a:lnSpc>
              <a:spcAft>
                <a:spcPts val="0"/>
              </a:spcAft>
            </a:pPr>
            <a:r>
              <a:rPr lang="en-US" sz="1200" b="1" dirty="0"/>
              <a:t>Big Data solution design &amp; implementation</a:t>
            </a:r>
          </a:p>
          <a:p>
            <a:pPr marR="0" lvl="0">
              <a:lnSpc>
                <a:spcPct val="100000"/>
              </a:lnSpc>
              <a:spcAft>
                <a:spcPts val="0"/>
              </a:spcAft>
            </a:pPr>
            <a:r>
              <a:rPr lang="en-US" sz="1200" b="1" dirty="0"/>
              <a:t>Azure solution design and architecture</a:t>
            </a:r>
          </a:p>
          <a:p>
            <a:pPr marR="0" lvl="0">
              <a:lnSpc>
                <a:spcPct val="100000"/>
              </a:lnSpc>
              <a:spcAft>
                <a:spcPts val="0"/>
              </a:spcAft>
            </a:pPr>
            <a:r>
              <a:rPr lang="en-US" sz="1200" b="1" dirty="0"/>
              <a:t>Enterprise Technical Strategy</a:t>
            </a:r>
          </a:p>
          <a:p>
            <a:pPr marL="342900" indent="-228600" fontAlgn="base">
              <a:buFont typeface="Times New Roman"/>
              <a:buChar char="•"/>
              <a:tabLst>
                <a:tab pos="457200" algn="l"/>
              </a:tabLst>
            </a:pPr>
            <a:endParaRPr lang="en-US" sz="4000" dirty="0">
              <a:solidFill>
                <a:srgbClr val="000000"/>
              </a:solidFill>
              <a:ea typeface="MS PGothic"/>
              <a:cs typeface="Times New Roman"/>
            </a:endParaRPr>
          </a:p>
          <a:p>
            <a:pPr marL="342900" indent="-228600" fontAlgn="base">
              <a:buFont typeface="Times New Roman"/>
              <a:buChar char="•"/>
              <a:tabLst>
                <a:tab pos="457200" algn="l"/>
              </a:tabLst>
            </a:pPr>
            <a:endParaRPr lang="en-US" sz="1400" b="1" dirty="0">
              <a:solidFill>
                <a:srgbClr val="000000"/>
              </a:solidFill>
              <a:latin typeface="Arial"/>
              <a:ea typeface="MS PGothic"/>
              <a:cs typeface="Times New Roman"/>
            </a:endParaRPr>
          </a:p>
        </p:txBody>
      </p:sp>
      <p:sp>
        <p:nvSpPr>
          <p:cNvPr id="22" name="TextBox 21">
            <a:extLst>
              <a:ext uri="{FF2B5EF4-FFF2-40B4-BE49-F238E27FC236}">
                <a16:creationId xmlns:a16="http://schemas.microsoft.com/office/drawing/2014/main" id="{BEA1E79E-0B7E-4606-8DCC-18C6D7C9195C}"/>
              </a:ext>
            </a:extLst>
          </p:cNvPr>
          <p:cNvSpPr txBox="1"/>
          <p:nvPr/>
        </p:nvSpPr>
        <p:spPr>
          <a:xfrm>
            <a:off x="3555644" y="1390537"/>
            <a:ext cx="4114800" cy="2354491"/>
          </a:xfrm>
          <a:prstGeom prst="rect">
            <a:avLst/>
          </a:prstGeom>
          <a:noFill/>
        </p:spPr>
        <p:txBody>
          <a:bodyPr wrap="square">
            <a:spAutoFit/>
          </a:bodyPr>
          <a:lstStyle/>
          <a:p>
            <a:pPr algn="just"/>
            <a:r>
              <a:rPr lang="en-US" sz="1050" kern="0" dirty="0">
                <a:ea typeface="Tahoma" pitchFamily="34" charset="0"/>
                <a:cs typeface="Arial" panose="020B0604020202020204" pitchFamily="34" charset="0"/>
              </a:rPr>
              <a:t>As CEO and co-founder of Solliance, Zoiner Tejada has more than 20 years of experience consulting in the software industry helping customers develop technical strategies, design their solution architectures and deliver innovative solutions. </a:t>
            </a:r>
          </a:p>
          <a:p>
            <a:pPr algn="just"/>
            <a:endParaRPr lang="en-US" sz="1050" kern="0" dirty="0">
              <a:ea typeface="Tahoma" pitchFamily="34" charset="0"/>
              <a:cs typeface="Arial" panose="020B0604020202020204" pitchFamily="34" charset="0"/>
            </a:endParaRPr>
          </a:p>
          <a:p>
            <a:pPr algn="just"/>
            <a:r>
              <a:rPr lang="en-US" sz="1050" kern="0" dirty="0">
                <a:ea typeface="Tahoma" pitchFamily="34" charset="0"/>
                <a:cs typeface="Arial" panose="020B0604020202020204" pitchFamily="34" charset="0"/>
              </a:rPr>
              <a:t>The author of Mastering Azure Analytics and several other related publications, he has been recognized by Microsoft for the past 11 years as a Microsoft Most Valuable Professional in Cloud, Data and Artificial Intelligence, as well as a Microsoft Regional Director.</a:t>
            </a:r>
          </a:p>
          <a:p>
            <a:pPr algn="just"/>
            <a:endParaRPr lang="en-US" sz="1050" kern="0" dirty="0">
              <a:ea typeface="Tahoma" pitchFamily="34" charset="0"/>
              <a:cs typeface="Arial" panose="020B0604020202020204" pitchFamily="34" charset="0"/>
            </a:endParaRPr>
          </a:p>
          <a:p>
            <a:pPr algn="just"/>
            <a:r>
              <a:rPr lang="en-US" sz="1050" kern="0" dirty="0">
                <a:ea typeface="Tahoma" pitchFamily="34" charset="0"/>
                <a:cs typeface="Arial" panose="020B0604020202020204" pitchFamily="34" charset="0"/>
              </a:rPr>
              <a:t>He earned his BS in computer science from Stanford University. </a:t>
            </a:r>
          </a:p>
        </p:txBody>
      </p:sp>
      <p:sp>
        <p:nvSpPr>
          <p:cNvPr id="23" name="Text Placeholder 5">
            <a:extLst>
              <a:ext uri="{FF2B5EF4-FFF2-40B4-BE49-F238E27FC236}">
                <a16:creationId xmlns:a16="http://schemas.microsoft.com/office/drawing/2014/main" id="{AB85B6D6-D9D6-449E-84F5-74E462704552}"/>
              </a:ext>
            </a:extLst>
          </p:cNvPr>
          <p:cNvSpPr txBox="1">
            <a:spLocks/>
          </p:cNvSpPr>
          <p:nvPr/>
        </p:nvSpPr>
        <p:spPr>
          <a:xfrm>
            <a:off x="1709354" y="4977156"/>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dirty="0">
                <a:solidFill>
                  <a:schemeClr val="bg1"/>
                </a:solidFill>
                <a:hlinkClick r:id="rId3">
                  <a:extLst>
                    <a:ext uri="{A12FA001-AC4F-418D-AE19-62706E023703}">
                      <ahyp:hlinkClr xmlns:ahyp="http://schemas.microsoft.com/office/drawing/2018/hyperlinkcolor" val="tx"/>
                    </a:ext>
                  </a:extLst>
                </a:hlinkClick>
              </a:rPr>
              <a:t>zoinertejada@solliance.net</a:t>
            </a:r>
            <a:endParaRPr lang="en-US" dirty="0">
              <a:solidFill>
                <a:schemeClr val="bg1"/>
              </a:solidFill>
            </a:endParaRPr>
          </a:p>
          <a:p>
            <a:pPr marL="0" indent="0">
              <a:lnSpc>
                <a:spcPct val="150000"/>
              </a:lnSpc>
              <a:buNone/>
            </a:pPr>
            <a:endParaRPr lang="en-US" dirty="0">
              <a:solidFill>
                <a:schemeClr val="bg1"/>
              </a:solidFill>
            </a:endParaRPr>
          </a:p>
        </p:txBody>
      </p:sp>
      <p:grpSp>
        <p:nvGrpSpPr>
          <p:cNvPr id="24" name="Group 23">
            <a:extLst>
              <a:ext uri="{FF2B5EF4-FFF2-40B4-BE49-F238E27FC236}">
                <a16:creationId xmlns:a16="http://schemas.microsoft.com/office/drawing/2014/main" id="{8C53ED21-F2D2-415E-9FDA-C95137DD3269}"/>
              </a:ext>
            </a:extLst>
          </p:cNvPr>
          <p:cNvGrpSpPr/>
          <p:nvPr/>
        </p:nvGrpSpPr>
        <p:grpSpPr>
          <a:xfrm>
            <a:off x="1138365" y="5140010"/>
            <a:ext cx="347150" cy="214130"/>
            <a:chOff x="4637506" y="5428174"/>
            <a:chExt cx="754494" cy="465389"/>
          </a:xfrm>
          <a:solidFill>
            <a:schemeClr val="tx1"/>
          </a:solidFill>
        </p:grpSpPr>
        <p:sp>
          <p:nvSpPr>
            <p:cNvPr id="25" name="Freeform: Shape 24">
              <a:extLst>
                <a:ext uri="{FF2B5EF4-FFF2-40B4-BE49-F238E27FC236}">
                  <a16:creationId xmlns:a16="http://schemas.microsoft.com/office/drawing/2014/main" id="{004FE62E-D73E-4F01-86AF-FE2070333290}"/>
                </a:ext>
              </a:extLst>
            </p:cNvPr>
            <p:cNvSpPr/>
            <p:nvPr/>
          </p:nvSpPr>
          <p:spPr>
            <a:xfrm>
              <a:off x="4637506" y="5428174"/>
              <a:ext cx="754494" cy="465389"/>
            </a:xfrm>
            <a:custGeom>
              <a:avLst/>
              <a:gdLst>
                <a:gd name="connsiteX0" fmla="*/ 707207 w 754493"/>
                <a:gd name="connsiteY0" fmla="*/ 1984 h 465388"/>
                <a:gd name="connsiteX1" fmla="*/ 757117 w 754493"/>
                <a:gd name="connsiteY1" fmla="*/ 52366 h 465388"/>
                <a:gd name="connsiteX2" fmla="*/ 757124 w 754493"/>
                <a:gd name="connsiteY2" fmla="*/ 415510 h 465388"/>
                <a:gd name="connsiteX3" fmla="*/ 707327 w 754493"/>
                <a:gd name="connsiteY3" fmla="*/ 466470 h 465388"/>
                <a:gd name="connsiteX4" fmla="*/ 51630 w 754493"/>
                <a:gd name="connsiteY4" fmla="*/ 466484 h 465388"/>
                <a:gd name="connsiteX5" fmla="*/ 684 w 754493"/>
                <a:gd name="connsiteY5" fmla="*/ 416695 h 465388"/>
                <a:gd name="connsiteX6" fmla="*/ 670 w 754493"/>
                <a:gd name="connsiteY6" fmla="*/ 52937 h 465388"/>
                <a:gd name="connsiteX7" fmla="*/ 50459 w 754493"/>
                <a:gd name="connsiteY7" fmla="*/ 1984 h 465388"/>
                <a:gd name="connsiteX8" fmla="*/ 707207 w 754493"/>
                <a:gd name="connsiteY8" fmla="*/ 1984 h 465388"/>
                <a:gd name="connsiteX9" fmla="*/ 51898 w 754493"/>
                <a:gd name="connsiteY9" fmla="*/ 44278 h 465388"/>
                <a:gd name="connsiteX10" fmla="*/ 42985 w 754493"/>
                <a:gd name="connsiteY10" fmla="*/ 52839 h 465388"/>
                <a:gd name="connsiteX11" fmla="*/ 42992 w 754493"/>
                <a:gd name="connsiteY11" fmla="*/ 415856 h 465388"/>
                <a:gd name="connsiteX12" fmla="*/ 51298 w 754493"/>
                <a:gd name="connsiteY12" fmla="*/ 424162 h 465388"/>
                <a:gd name="connsiteX13" fmla="*/ 706495 w 754493"/>
                <a:gd name="connsiteY13" fmla="*/ 424162 h 465388"/>
                <a:gd name="connsiteX14" fmla="*/ 714801 w 754493"/>
                <a:gd name="connsiteY14" fmla="*/ 415856 h 465388"/>
                <a:gd name="connsiteX15" fmla="*/ 714816 w 754493"/>
                <a:gd name="connsiteY15" fmla="*/ 53142 h 465388"/>
                <a:gd name="connsiteX16" fmla="*/ 706241 w 754493"/>
                <a:gd name="connsiteY16" fmla="*/ 44285 h 465388"/>
                <a:gd name="connsiteX17" fmla="*/ 51898 w 754493"/>
                <a:gd name="connsiteY17" fmla="*/ 44278 h 46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4493" h="465388">
                  <a:moveTo>
                    <a:pt x="707207" y="1984"/>
                  </a:moveTo>
                  <a:cubicBezTo>
                    <a:pt x="733516" y="2887"/>
                    <a:pt x="756581" y="25409"/>
                    <a:pt x="757117" y="52366"/>
                  </a:cubicBezTo>
                  <a:cubicBezTo>
                    <a:pt x="757920" y="173416"/>
                    <a:pt x="757124" y="294467"/>
                    <a:pt x="757124" y="415510"/>
                  </a:cubicBezTo>
                  <a:cubicBezTo>
                    <a:pt x="756799" y="441946"/>
                    <a:pt x="734390" y="465441"/>
                    <a:pt x="707327" y="466470"/>
                  </a:cubicBezTo>
                  <a:cubicBezTo>
                    <a:pt x="488778" y="469234"/>
                    <a:pt x="270200" y="466484"/>
                    <a:pt x="51630" y="466484"/>
                  </a:cubicBezTo>
                  <a:cubicBezTo>
                    <a:pt x="25244" y="466153"/>
                    <a:pt x="1713" y="443751"/>
                    <a:pt x="684" y="416695"/>
                  </a:cubicBezTo>
                  <a:cubicBezTo>
                    <a:pt x="-846" y="295454"/>
                    <a:pt x="670" y="174192"/>
                    <a:pt x="670" y="52937"/>
                  </a:cubicBezTo>
                  <a:cubicBezTo>
                    <a:pt x="1001" y="26530"/>
                    <a:pt x="23389" y="3007"/>
                    <a:pt x="50459" y="1984"/>
                  </a:cubicBezTo>
                  <a:cubicBezTo>
                    <a:pt x="269361" y="-780"/>
                    <a:pt x="488305" y="-540"/>
                    <a:pt x="707207" y="1984"/>
                  </a:cubicBezTo>
                  <a:close/>
                  <a:moveTo>
                    <a:pt x="51898" y="44278"/>
                  </a:moveTo>
                  <a:cubicBezTo>
                    <a:pt x="47173" y="44335"/>
                    <a:pt x="43161" y="48213"/>
                    <a:pt x="42985" y="52839"/>
                  </a:cubicBezTo>
                  <a:cubicBezTo>
                    <a:pt x="41455" y="173833"/>
                    <a:pt x="38380" y="294932"/>
                    <a:pt x="42992" y="415856"/>
                  </a:cubicBezTo>
                  <a:cubicBezTo>
                    <a:pt x="43267" y="420192"/>
                    <a:pt x="46926" y="423887"/>
                    <a:pt x="51298" y="424162"/>
                  </a:cubicBezTo>
                  <a:cubicBezTo>
                    <a:pt x="269537" y="432448"/>
                    <a:pt x="488249" y="432441"/>
                    <a:pt x="706495" y="424162"/>
                  </a:cubicBezTo>
                  <a:cubicBezTo>
                    <a:pt x="710832" y="423887"/>
                    <a:pt x="714526" y="420206"/>
                    <a:pt x="714801" y="415856"/>
                  </a:cubicBezTo>
                  <a:cubicBezTo>
                    <a:pt x="719364" y="295038"/>
                    <a:pt x="714816" y="174044"/>
                    <a:pt x="714816" y="53142"/>
                  </a:cubicBezTo>
                  <a:cubicBezTo>
                    <a:pt x="714816" y="48340"/>
                    <a:pt x="710832" y="44440"/>
                    <a:pt x="706241" y="44285"/>
                  </a:cubicBezTo>
                  <a:cubicBezTo>
                    <a:pt x="488143" y="41768"/>
                    <a:pt x="270010" y="44278"/>
                    <a:pt x="51898" y="44278"/>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E34044EB-0932-4A49-870B-1AEE8FFE8A77}"/>
                </a:ext>
              </a:extLst>
            </p:cNvPr>
            <p:cNvSpPr/>
            <p:nvPr/>
          </p:nvSpPr>
          <p:spPr>
            <a:xfrm>
              <a:off x="4659124" y="5451138"/>
              <a:ext cx="712186" cy="260900"/>
            </a:xfrm>
            <a:custGeom>
              <a:avLst/>
              <a:gdLst>
                <a:gd name="connsiteX0" fmla="*/ 705847 w 712185"/>
                <a:gd name="connsiteY0" fmla="*/ 69 h 260899"/>
                <a:gd name="connsiteX1" fmla="*/ 710113 w 712185"/>
                <a:gd name="connsiteY1" fmla="*/ 19143 h 260899"/>
                <a:gd name="connsiteX2" fmla="*/ 363357 w 712185"/>
                <a:gd name="connsiteY2" fmla="*/ 262978 h 260899"/>
                <a:gd name="connsiteX3" fmla="*/ 351214 w 712185"/>
                <a:gd name="connsiteY3" fmla="*/ 262999 h 260899"/>
                <a:gd name="connsiteX4" fmla="*/ 3428 w 712185"/>
                <a:gd name="connsiteY4" fmla="*/ 20144 h 260899"/>
                <a:gd name="connsiteX5" fmla="*/ 15542 w 712185"/>
                <a:gd name="connsiteY5" fmla="*/ 2798 h 260899"/>
                <a:gd name="connsiteX6" fmla="*/ 357250 w 712185"/>
                <a:gd name="connsiteY6" fmla="*/ 241408 h 260899"/>
                <a:gd name="connsiteX7" fmla="*/ 697943 w 712185"/>
                <a:gd name="connsiteY7" fmla="*/ 1839 h 260899"/>
                <a:gd name="connsiteX8" fmla="*/ 705847 w 712185"/>
                <a:gd name="connsiteY8" fmla="*/ 69 h 26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185" h="260899">
                  <a:moveTo>
                    <a:pt x="705847" y="69"/>
                  </a:moveTo>
                  <a:cubicBezTo>
                    <a:pt x="714154" y="2205"/>
                    <a:pt x="717588" y="12952"/>
                    <a:pt x="710113" y="19143"/>
                  </a:cubicBezTo>
                  <a:lnTo>
                    <a:pt x="363357" y="262978"/>
                  </a:lnTo>
                  <a:cubicBezTo>
                    <a:pt x="357440" y="266497"/>
                    <a:pt x="356545" y="266144"/>
                    <a:pt x="351214" y="262999"/>
                  </a:cubicBezTo>
                  <a:lnTo>
                    <a:pt x="3428" y="20144"/>
                  </a:lnTo>
                  <a:cubicBezTo>
                    <a:pt x="-4879" y="13311"/>
                    <a:pt x="2984" y="-4571"/>
                    <a:pt x="15542" y="2798"/>
                  </a:cubicBezTo>
                  <a:lnTo>
                    <a:pt x="357250" y="241408"/>
                  </a:lnTo>
                  <a:lnTo>
                    <a:pt x="697943" y="1839"/>
                  </a:lnTo>
                  <a:cubicBezTo>
                    <a:pt x="697943" y="1839"/>
                    <a:pt x="700700" y="-418"/>
                    <a:pt x="705847" y="69"/>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sp>
        <p:nvSpPr>
          <p:cNvPr id="41" name="Text Placeholder 5">
            <a:extLst>
              <a:ext uri="{FF2B5EF4-FFF2-40B4-BE49-F238E27FC236}">
                <a16:creationId xmlns:a16="http://schemas.microsoft.com/office/drawing/2014/main" id="{85CA6CA4-387F-47D9-A939-EC1B0F28DD0A}"/>
              </a:ext>
            </a:extLst>
          </p:cNvPr>
          <p:cNvSpPr txBox="1">
            <a:spLocks/>
          </p:cNvSpPr>
          <p:nvPr/>
        </p:nvSpPr>
        <p:spPr>
          <a:xfrm>
            <a:off x="1709354" y="5492877"/>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dirty="0">
              <a:solidFill>
                <a:schemeClr val="tx1"/>
              </a:solidFill>
            </a:endParaRPr>
          </a:p>
        </p:txBody>
      </p:sp>
      <p:pic>
        <p:nvPicPr>
          <p:cNvPr id="42" name="Picture 41">
            <a:extLst>
              <a:ext uri="{FF2B5EF4-FFF2-40B4-BE49-F238E27FC236}">
                <a16:creationId xmlns:a16="http://schemas.microsoft.com/office/drawing/2014/main" id="{9CD1C35D-9AFA-49A5-A6A0-FB43B39CABE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6095" y="1238251"/>
            <a:ext cx="3668604" cy="3647258"/>
          </a:xfrm>
          <a:prstGeom prst="rect">
            <a:avLst/>
          </a:prstGeom>
          <a:ln w="6350">
            <a:solidFill>
              <a:schemeClr val="tx1"/>
            </a:solidFill>
          </a:ln>
        </p:spPr>
      </p:pic>
    </p:spTree>
    <p:extLst>
      <p:ext uri="{BB962C8B-B14F-4D97-AF65-F5344CB8AC3E}">
        <p14:creationId xmlns:p14="http://schemas.microsoft.com/office/powerpoint/2010/main" val="22241747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EAD2A6-7767-4B81-B8F5-ED827CAD94DB}"/>
              </a:ext>
            </a:extLst>
          </p:cNvPr>
          <p:cNvSpPr>
            <a:spLocks noGrp="1"/>
          </p:cNvSpPr>
          <p:nvPr>
            <p:ph type="title"/>
          </p:nvPr>
        </p:nvSpPr>
        <p:spPr>
          <a:xfrm>
            <a:off x="609600" y="2701925"/>
            <a:ext cx="6273800" cy="727075"/>
          </a:xfrm>
        </p:spPr>
        <p:txBody>
          <a:bodyPr>
            <a:normAutofit/>
          </a:bodyPr>
          <a:lstStyle/>
          <a:p>
            <a:r>
              <a:rPr lang="en-US" dirty="0"/>
              <a:t>Azure SQL Database ledger</a:t>
            </a:r>
          </a:p>
        </p:txBody>
      </p:sp>
      <p:pic>
        <p:nvPicPr>
          <p:cNvPr id="15" name="Picture 14">
            <a:extLst>
              <a:ext uri="{FF2B5EF4-FFF2-40B4-BE49-F238E27FC236}">
                <a16:creationId xmlns:a16="http://schemas.microsoft.com/office/drawing/2014/main" id="{DC03BDF7-B458-4951-9C40-9206F000B1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0800" y="482600"/>
            <a:ext cx="4523515" cy="5337747"/>
          </a:xfrm>
          <a:prstGeom prst="rect">
            <a:avLst/>
          </a:prstGeom>
        </p:spPr>
      </p:pic>
    </p:spTree>
    <p:extLst>
      <p:ext uri="{BB962C8B-B14F-4D97-AF65-F5344CB8AC3E}">
        <p14:creationId xmlns:p14="http://schemas.microsoft.com/office/powerpoint/2010/main" val="5585816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B66FD0-B8FC-465C-BFEA-1E73F9448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8801" y="0"/>
            <a:ext cx="7122284" cy="6375400"/>
          </a:xfrm>
          <a:prstGeom prst="rect">
            <a:avLst/>
          </a:prstGeom>
        </p:spPr>
      </p:pic>
      <p:sp>
        <p:nvSpPr>
          <p:cNvPr id="7" name="TextBox 6">
            <a:extLst>
              <a:ext uri="{FF2B5EF4-FFF2-40B4-BE49-F238E27FC236}">
                <a16:creationId xmlns:a16="http://schemas.microsoft.com/office/drawing/2014/main" id="{C2A08DB9-BA52-44A9-A55B-715CA0950579}"/>
              </a:ext>
            </a:extLst>
          </p:cNvPr>
          <p:cNvSpPr txBox="1"/>
          <p:nvPr/>
        </p:nvSpPr>
        <p:spPr>
          <a:xfrm>
            <a:off x="1828800" y="6447631"/>
            <a:ext cx="9753600" cy="379656"/>
          </a:xfrm>
          <a:prstGeom prst="rect">
            <a:avLst/>
          </a:prstGeom>
          <a:noFill/>
        </p:spPr>
        <p:txBody>
          <a:bodyPr wrap="square">
            <a:spAutoFit/>
          </a:bodyPr>
          <a:lstStyle/>
          <a:p>
            <a:r>
              <a:rPr lang="en-US" sz="1867" dirty="0">
                <a:solidFill>
                  <a:schemeClr val="bg1"/>
                </a:solidFill>
              </a:rPr>
              <a:t>https://github.com/mdrakiburrahman/hrapp-on-confidential-cloud</a:t>
            </a:r>
          </a:p>
        </p:txBody>
      </p:sp>
      <p:sp>
        <p:nvSpPr>
          <p:cNvPr id="8" name="TextBox 7">
            <a:extLst>
              <a:ext uri="{FF2B5EF4-FFF2-40B4-BE49-F238E27FC236}">
                <a16:creationId xmlns:a16="http://schemas.microsoft.com/office/drawing/2014/main" id="{DDA4C2F6-FB99-437D-AF80-94460651AC3B}"/>
              </a:ext>
            </a:extLst>
          </p:cNvPr>
          <p:cNvSpPr txBox="1"/>
          <p:nvPr/>
        </p:nvSpPr>
        <p:spPr>
          <a:xfrm>
            <a:off x="406400" y="2018149"/>
            <a:ext cx="3759200" cy="2308324"/>
          </a:xfrm>
          <a:prstGeom prst="rect">
            <a:avLst/>
          </a:prstGeom>
          <a:noFill/>
        </p:spPr>
        <p:txBody>
          <a:bodyPr wrap="square" rtlCol="0">
            <a:spAutoFit/>
          </a:bodyPr>
          <a:lstStyle/>
          <a:p>
            <a:r>
              <a:rPr lang="en-US" sz="2400" dirty="0">
                <a:solidFill>
                  <a:srgbClr val="24292F"/>
                </a:solidFill>
              </a:rPr>
              <a:t>End-to-end Sensitive Web App </a:t>
            </a:r>
          </a:p>
          <a:p>
            <a:endParaRPr lang="en-US" sz="2400" dirty="0">
              <a:solidFill>
                <a:srgbClr val="24292F"/>
              </a:solidFill>
            </a:endParaRPr>
          </a:p>
          <a:p>
            <a:r>
              <a:rPr lang="en-US" sz="2400" dirty="0">
                <a:solidFill>
                  <a:srgbClr val="24292F"/>
                </a:solidFill>
              </a:rPr>
              <a:t>with Azure Confidential Services</a:t>
            </a:r>
          </a:p>
          <a:p>
            <a:endParaRPr lang="en-US" sz="2400" dirty="0"/>
          </a:p>
        </p:txBody>
      </p:sp>
    </p:spTree>
    <p:extLst>
      <p:ext uri="{BB962C8B-B14F-4D97-AF65-F5344CB8AC3E}">
        <p14:creationId xmlns:p14="http://schemas.microsoft.com/office/powerpoint/2010/main" val="27788142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r>
              <a:rPr lang="en-US" dirty="0"/>
              <a:t>LAB</a:t>
            </a:r>
          </a:p>
        </p:txBody>
      </p:sp>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7</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2" y="1476188"/>
            <a:ext cx="3921249" cy="3439389"/>
          </a:xfrm>
        </p:spPr>
        <p:txBody>
          <a:bodyPr/>
          <a:lstStyle/>
          <a:p>
            <a:r>
              <a:rPr lang="en-US" dirty="0"/>
              <a:t>Azure Confidential Ledger</a:t>
            </a:r>
          </a:p>
        </p:txBody>
      </p:sp>
    </p:spTree>
    <p:extLst>
      <p:ext uri="{BB962C8B-B14F-4D97-AF65-F5344CB8AC3E}">
        <p14:creationId xmlns:p14="http://schemas.microsoft.com/office/powerpoint/2010/main" val="41368359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8</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2" y="1476188"/>
            <a:ext cx="3921249" cy="3439389"/>
          </a:xfrm>
        </p:spPr>
        <p:txBody>
          <a:bodyPr/>
          <a:lstStyle/>
          <a:p>
            <a:r>
              <a:rPr lang="en-US" dirty="0"/>
              <a:t>Quantum Computing</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Tree>
    <p:extLst>
      <p:ext uri="{BB962C8B-B14F-4D97-AF65-F5344CB8AC3E}">
        <p14:creationId xmlns:p14="http://schemas.microsoft.com/office/powerpoint/2010/main" val="10946547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0C763F-B46A-4F0D-9A04-3CEED6BC870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 y="486"/>
            <a:ext cx="12192000" cy="6857028"/>
          </a:xfrm>
          <a:prstGeom prst="rect">
            <a:avLst/>
          </a:prstGeom>
        </p:spPr>
      </p:pic>
      <p:sp>
        <p:nvSpPr>
          <p:cNvPr id="4" name="Rectangle 3">
            <a:extLst>
              <a:ext uri="{FF2B5EF4-FFF2-40B4-BE49-F238E27FC236}">
                <a16:creationId xmlns:a16="http://schemas.microsoft.com/office/drawing/2014/main" id="{771D0B31-75E7-4B80-AE0E-4A7759A06B84}"/>
              </a:ext>
            </a:extLst>
          </p:cNvPr>
          <p:cNvSpPr/>
          <p:nvPr/>
        </p:nvSpPr>
        <p:spPr>
          <a:xfrm>
            <a:off x="4191856" y="3247965"/>
            <a:ext cx="4392549" cy="363946"/>
          </a:xfrm>
          <a:prstGeom prst="rect">
            <a:avLst/>
          </a:prstGeom>
        </p:spPr>
        <p:txBody>
          <a:bodyPr wrap="none">
            <a:spAutoFit/>
          </a:bodyPr>
          <a:lstStyle/>
          <a:p>
            <a:r>
              <a:rPr lang="en-US" sz="1765" dirty="0"/>
              <a:t>(c) 2020 Microsoft. All rights reserved.</a:t>
            </a:r>
          </a:p>
        </p:txBody>
      </p:sp>
      <p:sp>
        <p:nvSpPr>
          <p:cNvPr id="6" name="Rectangle 5">
            <a:extLst>
              <a:ext uri="{FF2B5EF4-FFF2-40B4-BE49-F238E27FC236}">
                <a16:creationId xmlns:a16="http://schemas.microsoft.com/office/drawing/2014/main" id="{A7A95C64-61C3-4ED0-9E3C-17086DEF6962}"/>
              </a:ext>
            </a:extLst>
          </p:cNvPr>
          <p:cNvSpPr/>
          <p:nvPr/>
        </p:nvSpPr>
        <p:spPr>
          <a:xfrm>
            <a:off x="9806733" y="6556097"/>
            <a:ext cx="2521844" cy="243143"/>
          </a:xfrm>
          <a:prstGeom prst="rect">
            <a:avLst/>
          </a:prstGeom>
        </p:spPr>
        <p:txBody>
          <a:bodyPr wrap="none">
            <a:spAutoFit/>
          </a:bodyPr>
          <a:lstStyle/>
          <a:p>
            <a:r>
              <a:rPr lang="en-US" sz="980" dirty="0">
                <a:solidFill>
                  <a:schemeClr val="bg1"/>
                </a:solidFill>
              </a:rPr>
              <a:t>(c) 2020 Microsoft. All rights reserved.</a:t>
            </a:r>
          </a:p>
        </p:txBody>
      </p:sp>
    </p:spTree>
    <p:extLst>
      <p:ext uri="{BB962C8B-B14F-4D97-AF65-F5344CB8AC3E}">
        <p14:creationId xmlns:p14="http://schemas.microsoft.com/office/powerpoint/2010/main" val="422967289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1137AC-2461-4CC7-AD7D-9C43D867805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66" y="486"/>
            <a:ext cx="12191135" cy="5599467"/>
          </a:xfrm>
          <a:prstGeom prst="rect">
            <a:avLst/>
          </a:prstGeom>
        </p:spPr>
      </p:pic>
      <p:sp>
        <p:nvSpPr>
          <p:cNvPr id="4" name="Title 3">
            <a:extLst>
              <a:ext uri="{FF2B5EF4-FFF2-40B4-BE49-F238E27FC236}">
                <a16:creationId xmlns:a16="http://schemas.microsoft.com/office/drawing/2014/main" id="{72D6E1AB-9EA9-4242-B5CC-C3E828C13517}"/>
              </a:ext>
            </a:extLst>
          </p:cNvPr>
          <p:cNvSpPr>
            <a:spLocks noGrp="1"/>
          </p:cNvSpPr>
          <p:nvPr>
            <p:ph type="title"/>
          </p:nvPr>
        </p:nvSpPr>
        <p:spPr>
          <a:xfrm>
            <a:off x="586740" y="5765644"/>
            <a:ext cx="11018520" cy="793164"/>
          </a:xfrm>
        </p:spPr>
        <p:txBody>
          <a:bodyPr>
            <a:normAutofit fontScale="90000"/>
          </a:bodyPr>
          <a:lstStyle/>
          <a:p>
            <a:r>
              <a:rPr lang="en-GB" sz="3529" dirty="0"/>
              <a:t>Summit supercomputer - the fastest in the world (Nov 2018)</a:t>
            </a:r>
            <a:endParaRPr lang="en-US" sz="3529" dirty="0"/>
          </a:p>
        </p:txBody>
      </p:sp>
      <p:sp>
        <p:nvSpPr>
          <p:cNvPr id="70" name="Rectangle 69">
            <a:extLst>
              <a:ext uri="{FF2B5EF4-FFF2-40B4-BE49-F238E27FC236}">
                <a16:creationId xmlns:a16="http://schemas.microsoft.com/office/drawing/2014/main" id="{0CA4DDB3-EBE1-4210-BA1C-AE8348091EC0}"/>
              </a:ext>
            </a:extLst>
          </p:cNvPr>
          <p:cNvSpPr/>
          <p:nvPr/>
        </p:nvSpPr>
        <p:spPr bwMode="auto">
          <a:xfrm>
            <a:off x="6348572" y="863473"/>
            <a:ext cx="5079741" cy="3668476"/>
          </a:xfrm>
          <a:prstGeom prst="rect">
            <a:avLst/>
          </a:prstGeom>
          <a:solidFill>
            <a:schemeClr val="accent6">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79285"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2353" dirty="0" err="1">
                <a:solidFill>
                  <a:schemeClr val="bg1"/>
                </a:solidFill>
                <a:latin typeface="+mj-lt"/>
                <a:ea typeface="Segoe UI" pitchFamily="34" charset="0"/>
                <a:cs typeface="Segoe UI" pitchFamily="34" charset="0"/>
              </a:rPr>
              <a:t>FeMoco</a:t>
            </a:r>
            <a:r>
              <a:rPr lang="en-US" sz="2353" dirty="0">
                <a:solidFill>
                  <a:schemeClr val="bg1"/>
                </a:solidFill>
                <a:latin typeface="+mj-lt"/>
                <a:ea typeface="Segoe UI" pitchFamily="34" charset="0"/>
                <a:cs typeface="Segoe UI" pitchFamily="34" charset="0"/>
              </a:rPr>
              <a:t> molecule</a:t>
            </a:r>
          </a:p>
        </p:txBody>
      </p:sp>
      <p:grpSp>
        <p:nvGrpSpPr>
          <p:cNvPr id="9" name="Group 8">
            <a:extLst>
              <a:ext uri="{FF2B5EF4-FFF2-40B4-BE49-F238E27FC236}">
                <a16:creationId xmlns:a16="http://schemas.microsoft.com/office/drawing/2014/main" id="{EF47D165-1781-4AD1-A63E-4BA584B1C299}"/>
              </a:ext>
            </a:extLst>
          </p:cNvPr>
          <p:cNvGrpSpPr/>
          <p:nvPr/>
        </p:nvGrpSpPr>
        <p:grpSpPr>
          <a:xfrm>
            <a:off x="6813366" y="1341828"/>
            <a:ext cx="4150153" cy="2244597"/>
            <a:chOff x="6828485" y="2091884"/>
            <a:chExt cx="4988752" cy="2698151"/>
          </a:xfrm>
        </p:grpSpPr>
        <p:cxnSp>
          <p:nvCxnSpPr>
            <p:cNvPr id="72" name="Straight Connector 71">
              <a:extLst>
                <a:ext uri="{FF2B5EF4-FFF2-40B4-BE49-F238E27FC236}">
                  <a16:creationId xmlns:a16="http://schemas.microsoft.com/office/drawing/2014/main" id="{2D24AF77-E601-4CDD-8B1B-B7F7E44B28D4}"/>
                </a:ext>
              </a:extLst>
            </p:cNvPr>
            <p:cNvCxnSpPr>
              <a:stCxn id="139" idx="0"/>
              <a:endCxn id="133" idx="4"/>
            </p:cNvCxnSpPr>
            <p:nvPr/>
          </p:nvCxnSpPr>
          <p:spPr>
            <a:xfrm rot="5400000" flipV="1">
              <a:off x="9341077" y="3257654"/>
              <a:ext cx="18266" cy="233984"/>
            </a:xfrm>
            <a:prstGeom prst="line">
              <a:avLst/>
            </a:prstGeom>
            <a:ln>
              <a:solidFill>
                <a:srgbClr val="F3752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15A1422-C869-40DD-8AB0-E26CB8956AC9}"/>
                </a:ext>
              </a:extLst>
            </p:cNvPr>
            <p:cNvCxnSpPr>
              <a:stCxn id="139" idx="4"/>
              <a:endCxn id="136" idx="0"/>
            </p:cNvCxnSpPr>
            <p:nvPr/>
          </p:nvCxnSpPr>
          <p:spPr>
            <a:xfrm rot="5400000">
              <a:off x="8901220" y="3273195"/>
              <a:ext cx="16522" cy="201157"/>
            </a:xfrm>
            <a:prstGeom prst="line">
              <a:avLst/>
            </a:prstGeom>
            <a:ln>
              <a:solidFill>
                <a:srgbClr val="F3752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FE9CFE2-9512-4202-9F58-E48FBDB85094}"/>
                </a:ext>
              </a:extLst>
            </p:cNvPr>
            <p:cNvCxnSpPr>
              <a:stCxn id="139" idx="3"/>
              <a:endCxn id="137" idx="7"/>
            </p:cNvCxnSpPr>
            <p:nvPr/>
          </p:nvCxnSpPr>
          <p:spPr>
            <a:xfrm rot="5400000" flipH="1">
              <a:off x="8698516" y="2942390"/>
              <a:ext cx="379782" cy="308668"/>
            </a:xfrm>
            <a:prstGeom prst="line">
              <a:avLst/>
            </a:prstGeom>
            <a:ln>
              <a:solidFill>
                <a:srgbClr val="F3752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A692590-6F4A-4076-9AD5-6794BA2BDD86}"/>
                </a:ext>
              </a:extLst>
            </p:cNvPr>
            <p:cNvCxnSpPr>
              <a:stCxn id="139" idx="5"/>
              <a:endCxn id="135" idx="1"/>
            </p:cNvCxnSpPr>
            <p:nvPr/>
          </p:nvCxnSpPr>
          <p:spPr>
            <a:xfrm rot="5400000">
              <a:off x="8768318" y="3432391"/>
              <a:ext cx="262403" cy="286443"/>
            </a:xfrm>
            <a:prstGeom prst="line">
              <a:avLst/>
            </a:prstGeom>
            <a:ln>
              <a:solidFill>
                <a:srgbClr val="F3752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BF3F46E-7248-4FAC-964C-525BD4AA48BC}"/>
                </a:ext>
              </a:extLst>
            </p:cNvPr>
            <p:cNvCxnSpPr>
              <a:stCxn id="139" idx="7"/>
              <a:endCxn id="134" idx="3"/>
            </p:cNvCxnSpPr>
            <p:nvPr/>
          </p:nvCxnSpPr>
          <p:spPr>
            <a:xfrm rot="5400000" flipV="1">
              <a:off x="9202883" y="3442065"/>
              <a:ext cx="256961" cy="261653"/>
            </a:xfrm>
            <a:prstGeom prst="line">
              <a:avLst/>
            </a:prstGeom>
            <a:ln>
              <a:solidFill>
                <a:srgbClr val="F3752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9C95399-E80C-4A7B-A2D2-04E4DEDD05F1}"/>
                </a:ext>
              </a:extLst>
            </p:cNvPr>
            <p:cNvCxnSpPr>
              <a:stCxn id="139" idx="1"/>
              <a:endCxn id="132" idx="5"/>
            </p:cNvCxnSpPr>
            <p:nvPr/>
          </p:nvCxnSpPr>
          <p:spPr>
            <a:xfrm rot="5400000" flipH="1" flipV="1">
              <a:off x="9152687" y="2984180"/>
              <a:ext cx="350285" cy="254585"/>
            </a:xfrm>
            <a:prstGeom prst="line">
              <a:avLst/>
            </a:prstGeom>
            <a:ln>
              <a:solidFill>
                <a:srgbClr val="F3752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3FD727D-1C00-44F1-B2C9-3EC054E64B0D}"/>
                </a:ext>
              </a:extLst>
            </p:cNvPr>
            <p:cNvCxnSpPr>
              <a:stCxn id="132" idx="4"/>
              <a:endCxn id="137" idx="0"/>
            </p:cNvCxnSpPr>
            <p:nvPr/>
          </p:nvCxnSpPr>
          <p:spPr>
            <a:xfrm rot="5400000" flipH="1">
              <a:off x="9079849" y="2506385"/>
              <a:ext cx="29497" cy="643731"/>
            </a:xfrm>
            <a:prstGeom prst="line">
              <a:avLst/>
            </a:prstGeom>
            <a:ln>
              <a:solidFill>
                <a:srgbClr val="F3752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66071DF-3389-4EA4-BDD2-70B5A6521D62}"/>
                </a:ext>
              </a:extLst>
            </p:cNvPr>
            <p:cNvCxnSpPr>
              <a:stCxn id="135" idx="7"/>
              <a:endCxn id="126" idx="3"/>
            </p:cNvCxnSpPr>
            <p:nvPr/>
          </p:nvCxnSpPr>
          <p:spPr>
            <a:xfrm rot="5400000" flipV="1">
              <a:off x="8716269" y="3933505"/>
              <a:ext cx="348361" cy="268303"/>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A1AC235-D3BE-4B96-B85A-1FA1217504DE}"/>
                </a:ext>
              </a:extLst>
            </p:cNvPr>
            <p:cNvCxnSpPr>
              <a:stCxn id="126" idx="1"/>
              <a:endCxn id="134" idx="5"/>
            </p:cNvCxnSpPr>
            <p:nvPr/>
          </p:nvCxnSpPr>
          <p:spPr>
            <a:xfrm rot="5400000" flipH="1" flipV="1">
              <a:off x="9145391" y="3925038"/>
              <a:ext cx="353803" cy="279794"/>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C45EF46-79F4-4280-B508-D3B394343DE0}"/>
                </a:ext>
              </a:extLst>
            </p:cNvPr>
            <p:cNvCxnSpPr>
              <a:stCxn id="132" idx="2"/>
              <a:endCxn id="127" idx="7"/>
            </p:cNvCxnSpPr>
            <p:nvPr/>
          </p:nvCxnSpPr>
          <p:spPr>
            <a:xfrm rot="5400000" flipH="1">
              <a:off x="9164595" y="2327151"/>
              <a:ext cx="428648" cy="339067"/>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7E05E5E-6B94-4C23-AD32-529C7A00F63E}"/>
                </a:ext>
              </a:extLst>
            </p:cNvPr>
            <p:cNvCxnSpPr>
              <a:stCxn id="137" idx="1"/>
              <a:endCxn id="127" idx="5"/>
            </p:cNvCxnSpPr>
            <p:nvPr/>
          </p:nvCxnSpPr>
          <p:spPr>
            <a:xfrm rot="5400000" flipH="1" flipV="1">
              <a:off x="8673927" y="2342507"/>
              <a:ext cx="437810" cy="317518"/>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D94592B-F7D5-4CDD-BAE0-9AFDA910F0FA}"/>
                </a:ext>
              </a:extLst>
            </p:cNvPr>
            <p:cNvCxnSpPr>
              <a:stCxn id="128" idx="0"/>
            </p:cNvCxnSpPr>
            <p:nvPr/>
          </p:nvCxnSpPr>
          <p:spPr>
            <a:xfrm rot="5400000" flipV="1">
              <a:off x="8429557" y="2602317"/>
              <a:ext cx="82081" cy="340289"/>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C295B2C-00FD-43CE-9C48-AAE6C38CC4AF}"/>
                </a:ext>
              </a:extLst>
            </p:cNvPr>
            <p:cNvCxnSpPr>
              <a:stCxn id="129" idx="1"/>
              <a:endCxn id="137" idx="5"/>
            </p:cNvCxnSpPr>
            <p:nvPr/>
          </p:nvCxnSpPr>
          <p:spPr>
            <a:xfrm rot="5400000" flipH="1" flipV="1">
              <a:off x="8254440" y="2952822"/>
              <a:ext cx="338960" cy="246982"/>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11899B7-F910-4B42-87AA-03D18A47A369}"/>
                </a:ext>
              </a:extLst>
            </p:cNvPr>
            <p:cNvCxnSpPr>
              <a:stCxn id="129" idx="7"/>
              <a:endCxn id="135" idx="3"/>
            </p:cNvCxnSpPr>
            <p:nvPr/>
          </p:nvCxnSpPr>
          <p:spPr>
            <a:xfrm rot="5400000" flipV="1">
              <a:off x="8283419" y="3420597"/>
              <a:ext cx="303226" cy="269207"/>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1C1A385-5C90-4748-8A50-93C97CF0518F}"/>
                </a:ext>
              </a:extLst>
            </p:cNvPr>
            <p:cNvCxnSpPr>
              <a:stCxn id="136" idx="5"/>
              <a:endCxn id="130" idx="1"/>
            </p:cNvCxnSpPr>
            <p:nvPr/>
          </p:nvCxnSpPr>
          <p:spPr>
            <a:xfrm rot="5400000">
              <a:off x="8209810" y="3565985"/>
              <a:ext cx="464391" cy="283152"/>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6EEC9AE-37F1-4095-AC74-CF40A0632AB8}"/>
                </a:ext>
              </a:extLst>
            </p:cNvPr>
            <p:cNvCxnSpPr>
              <a:stCxn id="136" idx="3"/>
              <a:endCxn id="128" idx="7"/>
            </p:cNvCxnSpPr>
            <p:nvPr/>
          </p:nvCxnSpPr>
          <p:spPr>
            <a:xfrm rot="5400000" flipH="1">
              <a:off x="8186484" y="2891606"/>
              <a:ext cx="478386" cy="315810"/>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E7A00FF-EE8C-4E67-8C7E-A1B30FE3FB6D}"/>
                </a:ext>
              </a:extLst>
            </p:cNvPr>
            <p:cNvCxnSpPr>
              <a:stCxn id="138" idx="0"/>
              <a:endCxn id="129" idx="4"/>
            </p:cNvCxnSpPr>
            <p:nvPr/>
          </p:nvCxnSpPr>
          <p:spPr>
            <a:xfrm rot="5400000" flipH="1" flipV="1">
              <a:off x="8021944" y="3257093"/>
              <a:ext cx="20411" cy="155607"/>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FEFFACB-8164-47D2-A53F-87119A94731B}"/>
                </a:ext>
              </a:extLst>
            </p:cNvPr>
            <p:cNvCxnSpPr>
              <a:stCxn id="130" idx="3"/>
              <a:endCxn id="138" idx="7"/>
            </p:cNvCxnSpPr>
            <p:nvPr/>
          </p:nvCxnSpPr>
          <p:spPr>
            <a:xfrm rot="5400000" flipH="1">
              <a:off x="7778499" y="3575621"/>
              <a:ext cx="501324" cy="226948"/>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0F7C28-CC5A-4697-B79D-162EAA9CCF1A}"/>
                </a:ext>
              </a:extLst>
            </p:cNvPr>
            <p:cNvCxnSpPr>
              <a:stCxn id="128" idx="5"/>
              <a:endCxn id="138" idx="1"/>
            </p:cNvCxnSpPr>
            <p:nvPr/>
          </p:nvCxnSpPr>
          <p:spPr>
            <a:xfrm rot="5400000">
              <a:off x="7792105" y="2933899"/>
              <a:ext cx="441453" cy="194290"/>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BA13EA1-B88A-4162-B3F1-8FAD6742A75F}"/>
                </a:ext>
              </a:extLst>
            </p:cNvPr>
            <p:cNvCxnSpPr>
              <a:stCxn id="135" idx="5"/>
              <a:endCxn id="130" idx="0"/>
            </p:cNvCxnSpPr>
            <p:nvPr/>
          </p:nvCxnSpPr>
          <p:spPr>
            <a:xfrm rot="5400000">
              <a:off x="8388784" y="3837803"/>
              <a:ext cx="125179" cy="236525"/>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C15FCE9-28A8-4D7A-8B92-D6F251034CB0}"/>
                </a:ext>
              </a:extLst>
            </p:cNvPr>
            <p:cNvCxnSpPr>
              <a:stCxn id="124" idx="5"/>
              <a:endCxn id="133" idx="1"/>
            </p:cNvCxnSpPr>
            <p:nvPr/>
          </p:nvCxnSpPr>
          <p:spPr>
            <a:xfrm rot="5400000">
              <a:off x="9636929" y="2909453"/>
              <a:ext cx="436588" cy="325401"/>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33707C8-E4BD-4212-A2D7-2253BEB5290B}"/>
                </a:ext>
              </a:extLst>
            </p:cNvPr>
            <p:cNvCxnSpPr>
              <a:stCxn id="125" idx="3"/>
              <a:endCxn id="133" idx="7"/>
            </p:cNvCxnSpPr>
            <p:nvPr/>
          </p:nvCxnSpPr>
          <p:spPr>
            <a:xfrm rot="5400000" flipH="1">
              <a:off x="9578995" y="3590637"/>
              <a:ext cx="481698" cy="254643"/>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8A864E4-832F-4DAB-8DCB-72D40ACEB63A}"/>
                </a:ext>
              </a:extLst>
            </p:cNvPr>
            <p:cNvCxnSpPr>
              <a:stCxn id="132" idx="7"/>
              <a:endCxn id="123" idx="3"/>
            </p:cNvCxnSpPr>
            <p:nvPr/>
          </p:nvCxnSpPr>
          <p:spPr>
            <a:xfrm rot="5400000" flipV="1">
              <a:off x="9649268" y="2928845"/>
              <a:ext cx="309464" cy="324433"/>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8BDAEC0-CA3B-42E6-B79F-B1EF957F5DD9}"/>
                </a:ext>
              </a:extLst>
            </p:cNvPr>
            <p:cNvCxnSpPr>
              <a:stCxn id="123" idx="5"/>
              <a:endCxn id="134" idx="1"/>
            </p:cNvCxnSpPr>
            <p:nvPr/>
          </p:nvCxnSpPr>
          <p:spPr>
            <a:xfrm rot="5400000">
              <a:off x="9658643" y="3393798"/>
              <a:ext cx="297783" cy="317365"/>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5A42F9E-E930-44CA-A697-9A50ADD3A184}"/>
                </a:ext>
              </a:extLst>
            </p:cNvPr>
            <p:cNvCxnSpPr>
              <a:stCxn id="124" idx="6"/>
            </p:cNvCxnSpPr>
            <p:nvPr/>
          </p:nvCxnSpPr>
          <p:spPr>
            <a:xfrm rot="5400000" flipV="1">
              <a:off x="9995453" y="2987908"/>
              <a:ext cx="533950" cy="331215"/>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2751263-9CF0-46B1-90D8-8AF5D3E2555A}"/>
                </a:ext>
              </a:extLst>
            </p:cNvPr>
            <p:cNvCxnSpPr>
              <a:stCxn id="125" idx="1"/>
            </p:cNvCxnSpPr>
            <p:nvPr/>
          </p:nvCxnSpPr>
          <p:spPr>
            <a:xfrm rot="5400000" flipH="1" flipV="1">
              <a:off x="9989982" y="3528117"/>
              <a:ext cx="545669" cy="315712"/>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AF14E47-96A4-4165-B8D6-87A84F639359}"/>
                </a:ext>
              </a:extLst>
            </p:cNvPr>
            <p:cNvCxnSpPr>
              <a:stCxn id="124" idx="4"/>
              <a:endCxn id="132" idx="0"/>
            </p:cNvCxnSpPr>
            <p:nvPr/>
          </p:nvCxnSpPr>
          <p:spPr>
            <a:xfrm rot="5400000">
              <a:off x="9798825" y="2656581"/>
              <a:ext cx="68036" cy="304800"/>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FCBF063-7E73-4ACA-A707-9034E5079AAC}"/>
                </a:ext>
              </a:extLst>
            </p:cNvPr>
            <p:cNvCxnSpPr>
              <a:cxnSpLocks/>
            </p:cNvCxnSpPr>
            <p:nvPr/>
          </p:nvCxnSpPr>
          <p:spPr>
            <a:xfrm rot="5400000" flipH="1">
              <a:off x="9718559" y="3719296"/>
              <a:ext cx="228569" cy="456109"/>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1132D4D-AC3F-413C-A29C-C90E618B5905}"/>
                </a:ext>
              </a:extLst>
            </p:cNvPr>
            <p:cNvCxnSpPr>
              <a:stCxn id="138" idx="4"/>
              <a:endCxn id="159" idx="0"/>
            </p:cNvCxnSpPr>
            <p:nvPr/>
          </p:nvCxnSpPr>
          <p:spPr>
            <a:xfrm rot="5400000">
              <a:off x="7592290" y="3247026"/>
              <a:ext cx="0" cy="196151"/>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244518C-3940-42B6-A877-9D1891905B51}"/>
                </a:ext>
              </a:extLst>
            </p:cNvPr>
            <p:cNvCxnSpPr>
              <a:cxnSpLocks/>
            </p:cNvCxnSpPr>
            <p:nvPr/>
          </p:nvCxnSpPr>
          <p:spPr>
            <a:xfrm rot="5400000" flipV="1">
              <a:off x="7091657" y="3012094"/>
              <a:ext cx="400469" cy="16808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9D1D339-858E-4178-9CAE-0831B5BE4B30}"/>
                </a:ext>
              </a:extLst>
            </p:cNvPr>
            <p:cNvCxnSpPr>
              <a:stCxn id="158" idx="5"/>
              <a:endCxn id="155" idx="1"/>
            </p:cNvCxnSpPr>
            <p:nvPr/>
          </p:nvCxnSpPr>
          <p:spPr>
            <a:xfrm rot="5400000">
              <a:off x="7277102" y="2711701"/>
              <a:ext cx="91218" cy="6985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9E6FEDF-02AA-4A3A-8098-638522D6D6A3}"/>
                </a:ext>
              </a:extLst>
            </p:cNvPr>
            <p:cNvCxnSpPr>
              <a:cxnSpLocks/>
              <a:stCxn id="156" idx="7"/>
            </p:cNvCxnSpPr>
            <p:nvPr/>
          </p:nvCxnSpPr>
          <p:spPr>
            <a:xfrm rot="5400000" flipV="1">
              <a:off x="7021918" y="2786676"/>
              <a:ext cx="50058" cy="160501"/>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DFEF208-AFCE-4069-92C7-59595A9DC765}"/>
                </a:ext>
              </a:extLst>
            </p:cNvPr>
            <p:cNvCxnSpPr>
              <a:cxnSpLocks/>
              <a:endCxn id="157" idx="7"/>
            </p:cNvCxnSpPr>
            <p:nvPr/>
          </p:nvCxnSpPr>
          <p:spPr>
            <a:xfrm rot="5400000" flipH="1">
              <a:off x="7092560" y="2693721"/>
              <a:ext cx="180328" cy="63657"/>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392B4F6-30F8-45EA-BE6D-A0FF4492DE8B}"/>
                </a:ext>
              </a:extLst>
            </p:cNvPr>
            <p:cNvCxnSpPr>
              <a:stCxn id="131" idx="1"/>
              <a:endCxn id="148" idx="4"/>
            </p:cNvCxnSpPr>
            <p:nvPr/>
          </p:nvCxnSpPr>
          <p:spPr>
            <a:xfrm rot="5400000" flipH="1" flipV="1">
              <a:off x="10547640" y="2944325"/>
              <a:ext cx="348648" cy="402318"/>
            </a:xfrm>
            <a:prstGeom prst="line">
              <a:avLst/>
            </a:prstGeom>
            <a:ln>
              <a:solidFill>
                <a:srgbClr val="F3752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BF64C09-D5DE-41BE-96AE-59DEA27ED05A}"/>
                </a:ext>
              </a:extLst>
            </p:cNvPr>
            <p:cNvCxnSpPr>
              <a:stCxn id="147" idx="4"/>
              <a:endCxn id="131" idx="0"/>
            </p:cNvCxnSpPr>
            <p:nvPr/>
          </p:nvCxnSpPr>
          <p:spPr>
            <a:xfrm rot="5400000" flipH="1">
              <a:off x="10754664" y="3217939"/>
              <a:ext cx="57742" cy="448142"/>
            </a:xfrm>
            <a:prstGeom prst="line">
              <a:avLst/>
            </a:prstGeom>
            <a:ln>
              <a:solidFill>
                <a:srgbClr val="F3752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F41300E-7116-4D86-8E56-5A9D3ED7445C}"/>
                </a:ext>
              </a:extLst>
            </p:cNvPr>
            <p:cNvCxnSpPr>
              <a:stCxn id="146" idx="6"/>
              <a:endCxn id="145" idx="2"/>
            </p:cNvCxnSpPr>
            <p:nvPr/>
          </p:nvCxnSpPr>
          <p:spPr>
            <a:xfrm rot="5400000" flipV="1">
              <a:off x="11367055" y="3021856"/>
              <a:ext cx="57260" cy="179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DFC2C9C-55DE-4C5E-A8E0-E64C31625C8F}"/>
                </a:ext>
              </a:extLst>
            </p:cNvPr>
            <p:cNvCxnSpPr>
              <a:stCxn id="145" idx="5"/>
              <a:endCxn id="147" idx="1"/>
            </p:cNvCxnSpPr>
            <p:nvPr/>
          </p:nvCxnSpPr>
          <p:spPr>
            <a:xfrm rot="5400000">
              <a:off x="11178670" y="3252049"/>
              <a:ext cx="149203" cy="145009"/>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B37672F-ABD8-4D43-A527-611FE732C46F}"/>
                </a:ext>
              </a:extLst>
            </p:cNvPr>
            <p:cNvCxnSpPr>
              <a:stCxn id="146" idx="4"/>
              <a:endCxn id="148" idx="1"/>
            </p:cNvCxnSpPr>
            <p:nvPr/>
          </p:nvCxnSpPr>
          <p:spPr>
            <a:xfrm rot="5400000">
              <a:off x="11181301" y="2805618"/>
              <a:ext cx="8798" cy="178833"/>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90768-443A-419F-91FC-205DE8EB4CC4}"/>
                </a:ext>
              </a:extLst>
            </p:cNvPr>
            <p:cNvCxnSpPr>
              <a:cxnSpLocks/>
              <a:endCxn id="146" idx="1"/>
            </p:cNvCxnSpPr>
            <p:nvPr/>
          </p:nvCxnSpPr>
          <p:spPr>
            <a:xfrm rot="5400000">
              <a:off x="11532794" y="2617585"/>
              <a:ext cx="126953" cy="261353"/>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16B29D2-2F09-4503-990B-831D8BCC38B5}"/>
                </a:ext>
              </a:extLst>
            </p:cNvPr>
            <p:cNvCxnSpPr>
              <a:cxnSpLocks/>
            </p:cNvCxnSpPr>
            <p:nvPr/>
          </p:nvCxnSpPr>
          <p:spPr>
            <a:xfrm rot="5400000" flipH="1">
              <a:off x="11489945" y="3089010"/>
              <a:ext cx="112522" cy="290377"/>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47F3640-ADC4-470D-9B90-AEC0E0E6B04D}"/>
                </a:ext>
              </a:extLst>
            </p:cNvPr>
            <p:cNvCxnSpPr>
              <a:cxnSpLocks/>
              <a:stCxn id="131" idx="7"/>
              <a:endCxn id="140" idx="3"/>
            </p:cNvCxnSpPr>
            <p:nvPr/>
          </p:nvCxnSpPr>
          <p:spPr>
            <a:xfrm rot="5400000" flipV="1">
              <a:off x="10517134" y="3510141"/>
              <a:ext cx="305691" cy="298349"/>
            </a:xfrm>
            <a:prstGeom prst="line">
              <a:avLst/>
            </a:prstGeom>
            <a:ln>
              <a:solidFill>
                <a:srgbClr val="F3752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128E8BB-4B54-410A-B627-31F9F31C72BA}"/>
                </a:ext>
              </a:extLst>
            </p:cNvPr>
            <p:cNvCxnSpPr>
              <a:cxnSpLocks/>
              <a:stCxn id="140" idx="5"/>
              <a:endCxn id="141" idx="5"/>
            </p:cNvCxnSpPr>
            <p:nvPr/>
          </p:nvCxnSpPr>
          <p:spPr>
            <a:xfrm rot="5400000">
              <a:off x="10546264" y="4033550"/>
              <a:ext cx="350828" cy="194951"/>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8EE092F-F87B-42CB-B7E5-0FA6239EA80C}"/>
                </a:ext>
              </a:extLst>
            </p:cNvPr>
            <p:cNvCxnSpPr>
              <a:stCxn id="140" idx="0"/>
              <a:endCxn id="144" idx="4"/>
            </p:cNvCxnSpPr>
            <p:nvPr/>
          </p:nvCxnSpPr>
          <p:spPr>
            <a:xfrm rot="5400000" flipH="1" flipV="1">
              <a:off x="11084478" y="3783537"/>
              <a:ext cx="8187" cy="192513"/>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49B27F4-7C21-4E33-BBD7-9B2C27959B33}"/>
                </a:ext>
              </a:extLst>
            </p:cNvPr>
            <p:cNvCxnSpPr>
              <a:stCxn id="144" idx="7"/>
              <a:endCxn id="143" idx="2"/>
            </p:cNvCxnSpPr>
            <p:nvPr/>
          </p:nvCxnSpPr>
          <p:spPr>
            <a:xfrm rot="5400000" flipV="1">
              <a:off x="11313948" y="4015955"/>
              <a:ext cx="155394" cy="3268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43699EB-A432-46D1-A493-CB3191F4DE6D}"/>
                </a:ext>
              </a:extLst>
            </p:cNvPr>
            <p:cNvCxnSpPr>
              <a:stCxn id="143" idx="5"/>
              <a:endCxn id="142" idx="0"/>
            </p:cNvCxnSpPr>
            <p:nvPr/>
          </p:nvCxnSpPr>
          <p:spPr>
            <a:xfrm rot="5400000">
              <a:off x="11149729" y="4252608"/>
              <a:ext cx="155986" cy="217075"/>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AC00FF7-66E2-4341-A396-47A3DEC628F8}"/>
                </a:ext>
              </a:extLst>
            </p:cNvPr>
            <p:cNvCxnSpPr>
              <a:cxnSpLocks/>
              <a:endCxn id="141" idx="7"/>
            </p:cNvCxnSpPr>
            <p:nvPr/>
          </p:nvCxnSpPr>
          <p:spPr>
            <a:xfrm rot="5400000" flipH="1">
              <a:off x="10796945" y="4291494"/>
              <a:ext cx="119054" cy="14894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F2C8CCF-E6D3-4F2C-AE56-84A9E54D91F9}"/>
                </a:ext>
              </a:extLst>
            </p:cNvPr>
            <p:cNvCxnSpPr>
              <a:cxnSpLocks/>
              <a:endCxn id="154" idx="0"/>
            </p:cNvCxnSpPr>
            <p:nvPr/>
          </p:nvCxnSpPr>
          <p:spPr>
            <a:xfrm rot="5400000">
              <a:off x="10551047" y="4166373"/>
              <a:ext cx="45756" cy="218792"/>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953506F-9A1C-450B-91A0-AA7C9FE3B3F9}"/>
                </a:ext>
              </a:extLst>
            </p:cNvPr>
            <p:cNvCxnSpPr>
              <a:stCxn id="153" idx="2"/>
              <a:endCxn id="142" idx="6"/>
            </p:cNvCxnSpPr>
            <p:nvPr/>
          </p:nvCxnSpPr>
          <p:spPr>
            <a:xfrm rot="5400000" flipH="1" flipV="1">
              <a:off x="10953826" y="4596268"/>
              <a:ext cx="99330" cy="822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F77AACC-8FA1-4621-B1B8-2609A81BA842}"/>
                </a:ext>
              </a:extLst>
            </p:cNvPr>
            <p:cNvCxnSpPr>
              <a:cxnSpLocks/>
              <a:stCxn id="152" idx="4"/>
            </p:cNvCxnSpPr>
            <p:nvPr/>
          </p:nvCxnSpPr>
          <p:spPr>
            <a:xfrm rot="5400000" flipH="1">
              <a:off x="11536836" y="4141102"/>
              <a:ext cx="30690" cy="191427"/>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C9C8F53-7BB7-4677-B1EC-A1E46D2CF848}"/>
                </a:ext>
              </a:extLst>
            </p:cNvPr>
            <p:cNvCxnSpPr>
              <a:stCxn id="151" idx="5"/>
              <a:endCxn id="144" idx="1"/>
            </p:cNvCxnSpPr>
            <p:nvPr/>
          </p:nvCxnSpPr>
          <p:spPr>
            <a:xfrm rot="5400000">
              <a:off x="11384620" y="3686543"/>
              <a:ext cx="100944" cy="119574"/>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2" name="Group 121">
              <a:extLst>
                <a:ext uri="{FF2B5EF4-FFF2-40B4-BE49-F238E27FC236}">
                  <a16:creationId xmlns:a16="http://schemas.microsoft.com/office/drawing/2014/main" id="{8906E505-F272-4E30-AED2-1B34D3F376A6}"/>
                </a:ext>
              </a:extLst>
            </p:cNvPr>
            <p:cNvGrpSpPr/>
            <p:nvPr/>
          </p:nvGrpSpPr>
          <p:grpSpPr>
            <a:xfrm rot="5400000">
              <a:off x="7973785" y="946584"/>
              <a:ext cx="2698151" cy="4988752"/>
              <a:chOff x="7973785" y="946584"/>
              <a:chExt cx="2698151" cy="4988752"/>
            </a:xfrm>
          </p:grpSpPr>
          <p:sp>
            <p:nvSpPr>
              <p:cNvPr id="123" name="Oval 122">
                <a:extLst>
                  <a:ext uri="{FF2B5EF4-FFF2-40B4-BE49-F238E27FC236}">
                    <a16:creationId xmlns:a16="http://schemas.microsoft.com/office/drawing/2014/main" id="{9A751941-91E8-4C3D-A937-111F01A344EE}"/>
                  </a:ext>
                </a:extLst>
              </p:cNvPr>
              <p:cNvSpPr/>
              <p:nvPr/>
            </p:nvSpPr>
            <p:spPr bwMode="auto">
              <a:xfrm>
                <a:off x="9095013" y="2607128"/>
                <a:ext cx="223157" cy="223157"/>
              </a:xfrm>
              <a:prstGeom prst="ellipse">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24" name="Oval 123">
                <a:extLst>
                  <a:ext uri="{FF2B5EF4-FFF2-40B4-BE49-F238E27FC236}">
                    <a16:creationId xmlns:a16="http://schemas.microsoft.com/office/drawing/2014/main" id="{905FED5D-BC2D-48A3-8E56-66F2E7CDAA92}"/>
                  </a:ext>
                </a:extLst>
              </p:cNvPr>
              <p:cNvSpPr/>
              <p:nvPr/>
            </p:nvSpPr>
            <p:spPr bwMode="auto">
              <a:xfrm>
                <a:off x="8545284" y="2555421"/>
                <a:ext cx="223157" cy="223157"/>
              </a:xfrm>
              <a:prstGeom prst="ellipse">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25" name="Oval 124">
                <a:extLst>
                  <a:ext uri="{FF2B5EF4-FFF2-40B4-BE49-F238E27FC236}">
                    <a16:creationId xmlns:a16="http://schemas.microsoft.com/office/drawing/2014/main" id="{81245D8A-9820-4426-9CC7-31B450CBE851}"/>
                  </a:ext>
                </a:extLst>
              </p:cNvPr>
              <p:cNvSpPr/>
              <p:nvPr/>
            </p:nvSpPr>
            <p:spPr bwMode="auto">
              <a:xfrm>
                <a:off x="9808027" y="2626179"/>
                <a:ext cx="223157" cy="223157"/>
              </a:xfrm>
              <a:prstGeom prst="ellipse">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26" name="Oval 125">
                <a:extLst>
                  <a:ext uri="{FF2B5EF4-FFF2-40B4-BE49-F238E27FC236}">
                    <a16:creationId xmlns:a16="http://schemas.microsoft.com/office/drawing/2014/main" id="{4B9C0A58-CCE5-49E9-9B68-83A297AF66A2}"/>
                  </a:ext>
                </a:extLst>
              </p:cNvPr>
              <p:cNvSpPr/>
              <p:nvPr/>
            </p:nvSpPr>
            <p:spPr bwMode="auto">
              <a:xfrm>
                <a:off x="10091056" y="3548744"/>
                <a:ext cx="223157" cy="223157"/>
              </a:xfrm>
              <a:prstGeom prst="ellipse">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27" name="Oval 126">
                <a:extLst>
                  <a:ext uri="{FF2B5EF4-FFF2-40B4-BE49-F238E27FC236}">
                    <a16:creationId xmlns:a16="http://schemas.microsoft.com/office/drawing/2014/main" id="{67950F4F-4BD8-4EB8-8067-AD9C2D7CF6D0}"/>
                  </a:ext>
                </a:extLst>
              </p:cNvPr>
              <p:cNvSpPr/>
              <p:nvPr/>
            </p:nvSpPr>
            <p:spPr bwMode="auto">
              <a:xfrm>
                <a:off x="7973785" y="3521754"/>
                <a:ext cx="223157" cy="223157"/>
              </a:xfrm>
              <a:prstGeom prst="ellipse">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28" name="Oval 127">
                <a:extLst>
                  <a:ext uri="{FF2B5EF4-FFF2-40B4-BE49-F238E27FC236}">
                    <a16:creationId xmlns:a16="http://schemas.microsoft.com/office/drawing/2014/main" id="{BF2B8D7D-B7B4-4509-B1A7-6359E7861989}"/>
                  </a:ext>
                </a:extLst>
              </p:cNvPr>
              <p:cNvSpPr/>
              <p:nvPr/>
            </p:nvSpPr>
            <p:spPr bwMode="auto">
              <a:xfrm>
                <a:off x="8501742" y="4463368"/>
                <a:ext cx="223157" cy="223157"/>
              </a:xfrm>
              <a:prstGeom prst="ellipse">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29" name="Oval 128">
                <a:extLst>
                  <a:ext uri="{FF2B5EF4-FFF2-40B4-BE49-F238E27FC236}">
                    <a16:creationId xmlns:a16="http://schemas.microsoft.com/office/drawing/2014/main" id="{3EB19510-4CEC-4679-9617-36CDE5DAA645}"/>
                  </a:ext>
                </a:extLst>
              </p:cNvPr>
              <p:cNvSpPr/>
              <p:nvPr/>
            </p:nvSpPr>
            <p:spPr bwMode="auto">
              <a:xfrm>
                <a:off x="9095012" y="4430711"/>
                <a:ext cx="223157" cy="223157"/>
              </a:xfrm>
              <a:prstGeom prst="ellipse">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30" name="Oval 129">
                <a:extLst>
                  <a:ext uri="{FF2B5EF4-FFF2-40B4-BE49-F238E27FC236}">
                    <a16:creationId xmlns:a16="http://schemas.microsoft.com/office/drawing/2014/main" id="{8434D57C-8E26-44B6-BA8A-B599F317C0C1}"/>
                  </a:ext>
                </a:extLst>
              </p:cNvPr>
              <p:cNvSpPr/>
              <p:nvPr/>
            </p:nvSpPr>
            <p:spPr bwMode="auto">
              <a:xfrm>
                <a:off x="9788976" y="4430710"/>
                <a:ext cx="223157" cy="223157"/>
              </a:xfrm>
              <a:prstGeom prst="ellipse">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31" name="Oval 130">
                <a:extLst>
                  <a:ext uri="{FF2B5EF4-FFF2-40B4-BE49-F238E27FC236}">
                    <a16:creationId xmlns:a16="http://schemas.microsoft.com/office/drawing/2014/main" id="{D2F8A1D0-410B-4506-A6B4-8C31637442FA}"/>
                  </a:ext>
                </a:extLst>
              </p:cNvPr>
              <p:cNvSpPr/>
              <p:nvPr/>
            </p:nvSpPr>
            <p:spPr bwMode="auto">
              <a:xfrm>
                <a:off x="9163049" y="2204357"/>
                <a:ext cx="263980" cy="263980"/>
              </a:xfrm>
              <a:prstGeom prst="ellipse">
                <a:avLst/>
              </a:prstGeom>
              <a:solidFill>
                <a:srgbClr val="F3752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32" name="Oval 131">
                <a:extLst>
                  <a:ext uri="{FF2B5EF4-FFF2-40B4-BE49-F238E27FC236}">
                    <a16:creationId xmlns:a16="http://schemas.microsoft.com/office/drawing/2014/main" id="{3F344F99-A302-4F87-95B2-8BA94C7BAC8F}"/>
                  </a:ext>
                </a:extLst>
              </p:cNvPr>
              <p:cNvSpPr/>
              <p:nvPr/>
            </p:nvSpPr>
            <p:spPr bwMode="auto">
              <a:xfrm>
                <a:off x="8592909" y="3083378"/>
                <a:ext cx="263980" cy="263980"/>
              </a:xfrm>
              <a:prstGeom prst="ellipse">
                <a:avLst/>
              </a:prstGeom>
              <a:solidFill>
                <a:srgbClr val="F3752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33" name="Oval 132">
                <a:extLst>
                  <a:ext uri="{FF2B5EF4-FFF2-40B4-BE49-F238E27FC236}">
                    <a16:creationId xmlns:a16="http://schemas.microsoft.com/office/drawing/2014/main" id="{790F7BC8-BF4E-48BF-AE1F-E836FD33B566}"/>
                  </a:ext>
                </a:extLst>
              </p:cNvPr>
              <p:cNvSpPr/>
              <p:nvPr/>
            </p:nvSpPr>
            <p:spPr bwMode="auto">
              <a:xfrm>
                <a:off x="9133689" y="3032639"/>
                <a:ext cx="263980" cy="263980"/>
              </a:xfrm>
              <a:prstGeom prst="ellipse">
                <a:avLst/>
              </a:prstGeom>
              <a:solidFill>
                <a:srgbClr val="F3752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34" name="Oval 133">
                <a:extLst>
                  <a:ext uri="{FF2B5EF4-FFF2-40B4-BE49-F238E27FC236}">
                    <a16:creationId xmlns:a16="http://schemas.microsoft.com/office/drawing/2014/main" id="{A30E8539-237C-490E-818A-AC17F592F0D2}"/>
                  </a:ext>
                </a:extLst>
              </p:cNvPr>
              <p:cNvSpPr/>
              <p:nvPr/>
            </p:nvSpPr>
            <p:spPr bwMode="auto">
              <a:xfrm>
                <a:off x="9544613" y="3076310"/>
                <a:ext cx="263980" cy="263980"/>
              </a:xfrm>
              <a:prstGeom prst="ellipse">
                <a:avLst/>
              </a:prstGeom>
              <a:solidFill>
                <a:srgbClr val="F3752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35" name="Oval 134">
                <a:extLst>
                  <a:ext uri="{FF2B5EF4-FFF2-40B4-BE49-F238E27FC236}">
                    <a16:creationId xmlns:a16="http://schemas.microsoft.com/office/drawing/2014/main" id="{457745B3-B209-471F-9A1D-3D4AE1F37C44}"/>
                  </a:ext>
                </a:extLst>
              </p:cNvPr>
              <p:cNvSpPr/>
              <p:nvPr/>
            </p:nvSpPr>
            <p:spPr bwMode="auto">
              <a:xfrm>
                <a:off x="9550055" y="3968864"/>
                <a:ext cx="263980" cy="263980"/>
              </a:xfrm>
              <a:prstGeom prst="ellipse">
                <a:avLst/>
              </a:prstGeom>
              <a:solidFill>
                <a:srgbClr val="F3752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36" name="Oval 135">
                <a:extLst>
                  <a:ext uri="{FF2B5EF4-FFF2-40B4-BE49-F238E27FC236}">
                    <a16:creationId xmlns:a16="http://schemas.microsoft.com/office/drawing/2014/main" id="{3AADF556-367E-442F-A0E8-11FA258D7B9A}"/>
                  </a:ext>
                </a:extLst>
              </p:cNvPr>
              <p:cNvSpPr/>
              <p:nvPr/>
            </p:nvSpPr>
            <p:spPr bwMode="auto">
              <a:xfrm>
                <a:off x="9131945" y="3954918"/>
                <a:ext cx="263980" cy="263980"/>
              </a:xfrm>
              <a:prstGeom prst="ellipse">
                <a:avLst/>
              </a:prstGeom>
              <a:solidFill>
                <a:srgbClr val="F3752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37" name="Oval 136">
                <a:extLst>
                  <a:ext uri="{FF2B5EF4-FFF2-40B4-BE49-F238E27FC236}">
                    <a16:creationId xmlns:a16="http://schemas.microsoft.com/office/drawing/2014/main" id="{2F7BB03C-FDD9-407F-90B1-33FA442CAD34}"/>
                  </a:ext>
                </a:extLst>
              </p:cNvPr>
              <p:cNvSpPr/>
              <p:nvPr/>
            </p:nvSpPr>
            <p:spPr bwMode="auto">
              <a:xfrm>
                <a:off x="8563412" y="3991089"/>
                <a:ext cx="263980" cy="263980"/>
              </a:xfrm>
              <a:prstGeom prst="ellipse">
                <a:avLst/>
              </a:prstGeom>
              <a:solidFill>
                <a:srgbClr val="F3752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38" name="Oval 137">
                <a:extLst>
                  <a:ext uri="{FF2B5EF4-FFF2-40B4-BE49-F238E27FC236}">
                    <a16:creationId xmlns:a16="http://schemas.microsoft.com/office/drawing/2014/main" id="{69F07F7E-3D03-47B9-9583-6176ABDC8E48}"/>
                  </a:ext>
                </a:extLst>
              </p:cNvPr>
              <p:cNvSpPr/>
              <p:nvPr/>
            </p:nvSpPr>
            <p:spPr bwMode="auto">
              <a:xfrm>
                <a:off x="9095012" y="4809475"/>
                <a:ext cx="263980" cy="263980"/>
              </a:xfrm>
              <a:prstGeom prst="ellipse">
                <a:avLst/>
              </a:prstGeom>
              <a:solidFill>
                <a:srgbClr val="F3752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39" name="Oval 138">
                <a:extLst>
                  <a:ext uri="{FF2B5EF4-FFF2-40B4-BE49-F238E27FC236}">
                    <a16:creationId xmlns:a16="http://schemas.microsoft.com/office/drawing/2014/main" id="{9D63015F-88DA-4589-B5A3-17FC9D21EACE}"/>
                  </a:ext>
                </a:extLst>
              </p:cNvPr>
              <p:cNvSpPr/>
              <p:nvPr/>
            </p:nvSpPr>
            <p:spPr bwMode="auto">
              <a:xfrm>
                <a:off x="9135834" y="3530603"/>
                <a:ext cx="223158" cy="22315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40" name="Oval 139">
                <a:extLst>
                  <a:ext uri="{FF2B5EF4-FFF2-40B4-BE49-F238E27FC236}">
                    <a16:creationId xmlns:a16="http://schemas.microsoft.com/office/drawing/2014/main" id="{883E0251-174F-4BB7-B3C5-21D79D4D8C1E}"/>
                  </a:ext>
                </a:extLst>
              </p:cNvPr>
              <p:cNvSpPr/>
              <p:nvPr/>
            </p:nvSpPr>
            <p:spPr bwMode="auto">
              <a:xfrm>
                <a:off x="9664351" y="1771506"/>
                <a:ext cx="202871" cy="20287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41" name="Oval 140">
                <a:extLst>
                  <a:ext uri="{FF2B5EF4-FFF2-40B4-BE49-F238E27FC236}">
                    <a16:creationId xmlns:a16="http://schemas.microsoft.com/office/drawing/2014/main" id="{BA52533F-6D3A-45D2-AA72-6AEFF05B3AE4}"/>
                  </a:ext>
                </a:extLst>
              </p:cNvPr>
              <p:cNvSpPr/>
              <p:nvPr/>
            </p:nvSpPr>
            <p:spPr bwMode="auto">
              <a:xfrm>
                <a:off x="9997863" y="1949141"/>
                <a:ext cx="223158" cy="22315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42" name="Oval 141">
                <a:extLst>
                  <a:ext uri="{FF2B5EF4-FFF2-40B4-BE49-F238E27FC236}">
                    <a16:creationId xmlns:a16="http://schemas.microsoft.com/office/drawing/2014/main" id="{51083E12-3905-4E76-B243-C35ECE86596F}"/>
                  </a:ext>
                </a:extLst>
              </p:cNvPr>
              <p:cNvSpPr/>
              <p:nvPr/>
            </p:nvSpPr>
            <p:spPr bwMode="auto">
              <a:xfrm>
                <a:off x="10209460" y="1644636"/>
                <a:ext cx="223158" cy="22315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43" name="Oval 142">
                <a:extLst>
                  <a:ext uri="{FF2B5EF4-FFF2-40B4-BE49-F238E27FC236}">
                    <a16:creationId xmlns:a16="http://schemas.microsoft.com/office/drawing/2014/main" id="{91AA028B-053C-4499-9F5A-118CC6554844}"/>
                  </a:ext>
                </a:extLst>
              </p:cNvPr>
              <p:cNvSpPr/>
              <p:nvPr/>
            </p:nvSpPr>
            <p:spPr bwMode="auto">
              <a:xfrm>
                <a:off x="9991892" y="1254400"/>
                <a:ext cx="202871" cy="20287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44" name="Oval 143">
                <a:extLst>
                  <a:ext uri="{FF2B5EF4-FFF2-40B4-BE49-F238E27FC236}">
                    <a16:creationId xmlns:a16="http://schemas.microsoft.com/office/drawing/2014/main" id="{DAB150E1-9C14-4202-8D02-00A5B302CD91}"/>
                  </a:ext>
                </a:extLst>
              </p:cNvPr>
              <p:cNvSpPr/>
              <p:nvPr/>
            </p:nvSpPr>
            <p:spPr bwMode="auto">
              <a:xfrm>
                <a:off x="9646021" y="1355835"/>
                <a:ext cx="223158" cy="22315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45" name="Oval 144">
                <a:extLst>
                  <a:ext uri="{FF2B5EF4-FFF2-40B4-BE49-F238E27FC236}">
                    <a16:creationId xmlns:a16="http://schemas.microsoft.com/office/drawing/2014/main" id="{0DE0F2A7-546E-4814-BE09-8F2D2517D852}"/>
                  </a:ext>
                </a:extLst>
              </p:cNvPr>
              <p:cNvSpPr/>
              <p:nvPr/>
            </p:nvSpPr>
            <p:spPr bwMode="auto">
              <a:xfrm>
                <a:off x="8941375" y="1247568"/>
                <a:ext cx="223158" cy="22315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46" name="Oval 145">
                <a:extLst>
                  <a:ext uri="{FF2B5EF4-FFF2-40B4-BE49-F238E27FC236}">
                    <a16:creationId xmlns:a16="http://schemas.microsoft.com/office/drawing/2014/main" id="{8A54B5A0-BEC5-416B-925E-8951D30AE9C4}"/>
                  </a:ext>
                </a:extLst>
              </p:cNvPr>
              <p:cNvSpPr/>
              <p:nvPr/>
            </p:nvSpPr>
            <p:spPr bwMode="auto">
              <a:xfrm>
                <a:off x="8660957" y="1265546"/>
                <a:ext cx="223158" cy="22315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47" name="Oval 146">
                <a:extLst>
                  <a:ext uri="{FF2B5EF4-FFF2-40B4-BE49-F238E27FC236}">
                    <a16:creationId xmlns:a16="http://schemas.microsoft.com/office/drawing/2014/main" id="{23669734-425D-4EB5-A9A3-5C9C422E1E12}"/>
                  </a:ext>
                </a:extLst>
              </p:cNvPr>
              <p:cNvSpPr/>
              <p:nvPr/>
            </p:nvSpPr>
            <p:spPr bwMode="auto">
              <a:xfrm>
                <a:off x="9251345" y="1553344"/>
                <a:ext cx="202871" cy="202871"/>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48" name="Oval 147">
                <a:extLst>
                  <a:ext uri="{FF2B5EF4-FFF2-40B4-BE49-F238E27FC236}">
                    <a16:creationId xmlns:a16="http://schemas.microsoft.com/office/drawing/2014/main" id="{FE3A238C-8474-4E5C-8513-DFF9DC6BABA5}"/>
                  </a:ext>
                </a:extLst>
              </p:cNvPr>
              <p:cNvSpPr/>
              <p:nvPr/>
            </p:nvSpPr>
            <p:spPr bwMode="auto">
              <a:xfrm>
                <a:off x="8751624" y="1637827"/>
                <a:ext cx="202871" cy="202871"/>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49" name="Oval 148">
                <a:extLst>
                  <a:ext uri="{FF2B5EF4-FFF2-40B4-BE49-F238E27FC236}">
                    <a16:creationId xmlns:a16="http://schemas.microsoft.com/office/drawing/2014/main" id="{E572CC7C-618B-402C-94CE-36EA1535EFFE}"/>
                  </a:ext>
                </a:extLst>
              </p:cNvPr>
              <p:cNvSpPr/>
              <p:nvPr/>
            </p:nvSpPr>
            <p:spPr bwMode="auto">
              <a:xfrm>
                <a:off x="8494741" y="946584"/>
                <a:ext cx="202871" cy="202871"/>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50" name="Oval 149">
                <a:extLst>
                  <a:ext uri="{FF2B5EF4-FFF2-40B4-BE49-F238E27FC236}">
                    <a16:creationId xmlns:a16="http://schemas.microsoft.com/office/drawing/2014/main" id="{0B9EF6AB-E255-4F87-8EA2-8F903838310F}"/>
                  </a:ext>
                </a:extLst>
              </p:cNvPr>
              <p:cNvSpPr/>
              <p:nvPr/>
            </p:nvSpPr>
            <p:spPr bwMode="auto">
              <a:xfrm>
                <a:off x="9100540" y="980017"/>
                <a:ext cx="139988" cy="139988"/>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51" name="Oval 150">
                <a:extLst>
                  <a:ext uri="{FF2B5EF4-FFF2-40B4-BE49-F238E27FC236}">
                    <a16:creationId xmlns:a16="http://schemas.microsoft.com/office/drawing/2014/main" id="{B19E75BA-D833-4730-B08C-680F49F782A6}"/>
                  </a:ext>
                </a:extLst>
              </p:cNvPr>
              <p:cNvSpPr/>
              <p:nvPr/>
            </p:nvSpPr>
            <p:spPr bwMode="auto">
              <a:xfrm>
                <a:off x="9458271" y="1149455"/>
                <a:ext cx="139988" cy="139988"/>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52" name="Oval 151">
                <a:extLst>
                  <a:ext uri="{FF2B5EF4-FFF2-40B4-BE49-F238E27FC236}">
                    <a16:creationId xmlns:a16="http://schemas.microsoft.com/office/drawing/2014/main" id="{BA00130C-3453-453A-9786-68AAFB0586FF}"/>
                  </a:ext>
                </a:extLst>
              </p:cNvPr>
              <p:cNvSpPr/>
              <p:nvPr/>
            </p:nvSpPr>
            <p:spPr bwMode="auto">
              <a:xfrm rot="841643">
                <a:off x="10081033" y="978025"/>
                <a:ext cx="139988" cy="139988"/>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53" name="Oval 152">
                <a:extLst>
                  <a:ext uri="{FF2B5EF4-FFF2-40B4-BE49-F238E27FC236}">
                    <a16:creationId xmlns:a16="http://schemas.microsoft.com/office/drawing/2014/main" id="{C92933E8-4E74-401B-97E5-B8236E84D6B0}"/>
                  </a:ext>
                </a:extLst>
              </p:cNvPr>
              <p:cNvSpPr/>
              <p:nvPr/>
            </p:nvSpPr>
            <p:spPr bwMode="auto">
              <a:xfrm>
                <a:off x="10531948" y="1694450"/>
                <a:ext cx="139988" cy="139988"/>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54" name="Oval 153">
                <a:extLst>
                  <a:ext uri="{FF2B5EF4-FFF2-40B4-BE49-F238E27FC236}">
                    <a16:creationId xmlns:a16="http://schemas.microsoft.com/office/drawing/2014/main" id="{330E19A5-1261-497F-A8C8-CB5F02DB5FB8}"/>
                  </a:ext>
                </a:extLst>
              </p:cNvPr>
              <p:cNvSpPr/>
              <p:nvPr/>
            </p:nvSpPr>
            <p:spPr bwMode="auto">
              <a:xfrm rot="20896912">
                <a:off x="10124769" y="2297833"/>
                <a:ext cx="139988" cy="139988"/>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55" name="Oval 154">
                <a:extLst>
                  <a:ext uri="{FF2B5EF4-FFF2-40B4-BE49-F238E27FC236}">
                    <a16:creationId xmlns:a16="http://schemas.microsoft.com/office/drawing/2014/main" id="{C0C9249A-2E83-453D-A347-E755EC8734DD}"/>
                  </a:ext>
                </a:extLst>
              </p:cNvPr>
              <p:cNvSpPr/>
              <p:nvPr/>
            </p:nvSpPr>
            <p:spPr bwMode="auto">
              <a:xfrm>
                <a:off x="8641454" y="5443354"/>
                <a:ext cx="223158" cy="22315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56" name="Oval 155">
                <a:extLst>
                  <a:ext uri="{FF2B5EF4-FFF2-40B4-BE49-F238E27FC236}">
                    <a16:creationId xmlns:a16="http://schemas.microsoft.com/office/drawing/2014/main" id="{5E8B1CEE-A7E7-4D8B-AC01-B2C951FBDF81}"/>
                  </a:ext>
                </a:extLst>
              </p:cNvPr>
              <p:cNvSpPr/>
              <p:nvPr/>
            </p:nvSpPr>
            <p:spPr bwMode="auto">
              <a:xfrm rot="19676003">
                <a:off x="8638138" y="5795348"/>
                <a:ext cx="139988" cy="139988"/>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57" name="Oval 156">
                <a:extLst>
                  <a:ext uri="{FF2B5EF4-FFF2-40B4-BE49-F238E27FC236}">
                    <a16:creationId xmlns:a16="http://schemas.microsoft.com/office/drawing/2014/main" id="{B97CF13D-3C25-4714-B501-F4E0A830218F}"/>
                  </a:ext>
                </a:extLst>
              </p:cNvPr>
              <p:cNvSpPr/>
              <p:nvPr/>
            </p:nvSpPr>
            <p:spPr bwMode="auto">
              <a:xfrm>
                <a:off x="8397799" y="5592424"/>
                <a:ext cx="139988" cy="139988"/>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58" name="Oval 157">
                <a:extLst>
                  <a:ext uri="{FF2B5EF4-FFF2-40B4-BE49-F238E27FC236}">
                    <a16:creationId xmlns:a16="http://schemas.microsoft.com/office/drawing/2014/main" id="{E36EDD6A-2958-40E8-9C40-841690E7E804}"/>
                  </a:ext>
                </a:extLst>
              </p:cNvPr>
              <p:cNvSpPr/>
              <p:nvPr/>
            </p:nvSpPr>
            <p:spPr bwMode="auto">
              <a:xfrm rot="20578064">
                <a:off x="8451104" y="5303366"/>
                <a:ext cx="139988" cy="139988"/>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59" name="Oval 158">
                <a:extLst>
                  <a:ext uri="{FF2B5EF4-FFF2-40B4-BE49-F238E27FC236}">
                    <a16:creationId xmlns:a16="http://schemas.microsoft.com/office/drawing/2014/main" id="{5C03B6C5-D775-40B1-9624-146F3C6E9F8D}"/>
                  </a:ext>
                </a:extLst>
              </p:cNvPr>
              <p:cNvSpPr/>
              <p:nvPr/>
            </p:nvSpPr>
            <p:spPr bwMode="auto">
              <a:xfrm>
                <a:off x="9115423" y="5269606"/>
                <a:ext cx="223157" cy="223157"/>
              </a:xfrm>
              <a:prstGeom prst="ellipse">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grpSp>
      </p:grpSp>
      <p:pic>
        <p:nvPicPr>
          <p:cNvPr id="8" name="Graphic 7" descr="Close">
            <a:extLst>
              <a:ext uri="{FF2B5EF4-FFF2-40B4-BE49-F238E27FC236}">
                <a16:creationId xmlns:a16="http://schemas.microsoft.com/office/drawing/2014/main" id="{7BBB2644-D462-4443-9EE7-51353782C3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50882" y="3861270"/>
            <a:ext cx="592947" cy="592947"/>
          </a:xfrm>
          <a:prstGeom prst="rect">
            <a:avLst/>
          </a:prstGeom>
        </p:spPr>
      </p:pic>
      <p:sp>
        <p:nvSpPr>
          <p:cNvPr id="160" name="Rectangle 159">
            <a:extLst>
              <a:ext uri="{FF2B5EF4-FFF2-40B4-BE49-F238E27FC236}">
                <a16:creationId xmlns:a16="http://schemas.microsoft.com/office/drawing/2014/main" id="{D2A67EE3-BD6C-46F8-A5B6-512C572C3156}"/>
              </a:ext>
            </a:extLst>
          </p:cNvPr>
          <p:cNvSpPr/>
          <p:nvPr/>
        </p:nvSpPr>
        <p:spPr bwMode="auto">
          <a:xfrm>
            <a:off x="620062" y="883927"/>
            <a:ext cx="5079741" cy="3668476"/>
          </a:xfrm>
          <a:prstGeom prst="rect">
            <a:avLst/>
          </a:prstGeom>
          <a:solidFill>
            <a:schemeClr val="accent6">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79285"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2353">
                <a:solidFill>
                  <a:schemeClr val="bg1"/>
                </a:solidFill>
                <a:latin typeface="+mj-lt"/>
                <a:ea typeface="Segoe UI" pitchFamily="34" charset="0"/>
                <a:cs typeface="Segoe UI" pitchFamily="34" charset="0"/>
              </a:rPr>
              <a:t>Caffeine molecule</a:t>
            </a:r>
          </a:p>
        </p:txBody>
      </p:sp>
      <p:pic>
        <p:nvPicPr>
          <p:cNvPr id="5" name="Graphic 4" descr="Checkmark">
            <a:extLst>
              <a:ext uri="{FF2B5EF4-FFF2-40B4-BE49-F238E27FC236}">
                <a16:creationId xmlns:a16="http://schemas.microsoft.com/office/drawing/2014/main" id="{94A67EBE-A937-4D5F-BB2A-8B9B6732B8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52625" y="3884763"/>
            <a:ext cx="592947" cy="592947"/>
          </a:xfrm>
          <a:prstGeom prst="rect">
            <a:avLst/>
          </a:prstGeom>
        </p:spPr>
      </p:pic>
      <p:grpSp>
        <p:nvGrpSpPr>
          <p:cNvPr id="13" name="Group 12">
            <a:extLst>
              <a:ext uri="{FF2B5EF4-FFF2-40B4-BE49-F238E27FC236}">
                <a16:creationId xmlns:a16="http://schemas.microsoft.com/office/drawing/2014/main" id="{46FAF404-996E-447B-96BD-4D698067FB4D}"/>
              </a:ext>
            </a:extLst>
          </p:cNvPr>
          <p:cNvGrpSpPr/>
          <p:nvPr/>
        </p:nvGrpSpPr>
        <p:grpSpPr>
          <a:xfrm>
            <a:off x="1930599" y="1374340"/>
            <a:ext cx="2537550" cy="2288569"/>
            <a:chOff x="1021996" y="261891"/>
            <a:chExt cx="6966558" cy="6283011"/>
          </a:xfrm>
        </p:grpSpPr>
        <p:cxnSp>
          <p:nvCxnSpPr>
            <p:cNvPr id="15" name="Straight Connector 14">
              <a:extLst>
                <a:ext uri="{FF2B5EF4-FFF2-40B4-BE49-F238E27FC236}">
                  <a16:creationId xmlns:a16="http://schemas.microsoft.com/office/drawing/2014/main" id="{40871706-DA49-4EE6-BDF9-FA8F6587BFD0}"/>
                </a:ext>
              </a:extLst>
            </p:cNvPr>
            <p:cNvCxnSpPr/>
            <p:nvPr/>
          </p:nvCxnSpPr>
          <p:spPr>
            <a:xfrm>
              <a:off x="3616779" y="2413046"/>
              <a:ext cx="508907" cy="28389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25811C-BE03-4238-B476-E7FCB6A14A6B}"/>
                </a:ext>
              </a:extLst>
            </p:cNvPr>
            <p:cNvCxnSpPr/>
            <p:nvPr/>
          </p:nvCxnSpPr>
          <p:spPr>
            <a:xfrm flipH="1">
              <a:off x="6521559" y="3227614"/>
              <a:ext cx="692948" cy="176032"/>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078ADD9-337B-4C1D-AFB4-716AEB3E317B}"/>
                </a:ext>
              </a:extLst>
            </p:cNvPr>
            <p:cNvCxnSpPr/>
            <p:nvPr/>
          </p:nvCxnSpPr>
          <p:spPr>
            <a:xfrm flipH="1">
              <a:off x="4610100" y="5287736"/>
              <a:ext cx="193221" cy="557893"/>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A6C33FF-5C9C-4909-89C8-D9E5F9440E8A}"/>
                </a:ext>
              </a:extLst>
            </p:cNvPr>
            <p:cNvCxnSpPr/>
            <p:nvPr/>
          </p:nvCxnSpPr>
          <p:spPr>
            <a:xfrm>
              <a:off x="1839686" y="2759529"/>
              <a:ext cx="334735" cy="68035"/>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558C239-961B-4EAF-9729-7FF38565431A}"/>
                </a:ext>
              </a:extLst>
            </p:cNvPr>
            <p:cNvCxnSpPr/>
            <p:nvPr/>
          </p:nvCxnSpPr>
          <p:spPr>
            <a:xfrm>
              <a:off x="5304064" y="971550"/>
              <a:ext cx="326343" cy="239486"/>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FD0E12-E0EF-4C6F-B0EC-F2EF3234602B}"/>
                </a:ext>
              </a:extLst>
            </p:cNvPr>
            <p:cNvCxnSpPr/>
            <p:nvPr/>
          </p:nvCxnSpPr>
          <p:spPr>
            <a:xfrm flipH="1">
              <a:off x="5954486" y="672193"/>
              <a:ext cx="174171" cy="511628"/>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117760-C02C-4EA5-89F3-6ADADF93AB81}"/>
                </a:ext>
              </a:extLst>
            </p:cNvPr>
            <p:cNvCxnSpPr/>
            <p:nvPr/>
          </p:nvCxnSpPr>
          <p:spPr>
            <a:xfrm flipH="1">
              <a:off x="6123214" y="1344386"/>
              <a:ext cx="468086"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6B32DD-6E28-47AF-A66E-23FE88806FC1}"/>
                </a:ext>
              </a:extLst>
            </p:cNvPr>
            <p:cNvCxnSpPr/>
            <p:nvPr/>
          </p:nvCxnSpPr>
          <p:spPr>
            <a:xfrm>
              <a:off x="1366157" y="4866591"/>
              <a:ext cx="454479" cy="11449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A44263D-DB4A-46A4-BC0E-FA5B06FDBA51}"/>
                </a:ext>
              </a:extLst>
            </p:cNvPr>
            <p:cNvCxnSpPr/>
            <p:nvPr/>
          </p:nvCxnSpPr>
          <p:spPr>
            <a:xfrm flipH="1" flipV="1">
              <a:off x="2261507" y="5246914"/>
              <a:ext cx="266700" cy="45720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04E8677-E02D-41F8-A737-EC7243BAEEF5}"/>
                </a:ext>
              </a:extLst>
            </p:cNvPr>
            <p:cNvCxnSpPr/>
            <p:nvPr/>
          </p:nvCxnSpPr>
          <p:spPr>
            <a:xfrm flipV="1">
              <a:off x="1572986" y="5219700"/>
              <a:ext cx="387426" cy="418699"/>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BD9520-D989-498E-8B5C-1C25CC9C75FD}"/>
                </a:ext>
              </a:extLst>
            </p:cNvPr>
            <p:cNvCxnSpPr/>
            <p:nvPr/>
          </p:nvCxnSpPr>
          <p:spPr>
            <a:xfrm flipV="1">
              <a:off x="6591300" y="5771137"/>
              <a:ext cx="152400" cy="294927"/>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48C4042-AB7F-46D3-BCB5-447A4BE7C965}"/>
                </a:ext>
              </a:extLst>
            </p:cNvPr>
            <p:cNvCxnSpPr/>
            <p:nvPr/>
          </p:nvCxnSpPr>
          <p:spPr>
            <a:xfrm flipH="1">
              <a:off x="7244443" y="5195207"/>
              <a:ext cx="299357" cy="207055"/>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CC77748-8ACB-48AC-AC71-2B178F62744A}"/>
                </a:ext>
              </a:extLst>
            </p:cNvPr>
            <p:cNvCxnSpPr/>
            <p:nvPr/>
          </p:nvCxnSpPr>
          <p:spPr>
            <a:xfrm flipH="1" flipV="1">
              <a:off x="7214507" y="5744936"/>
              <a:ext cx="291193" cy="223157"/>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089722-C326-4C2C-BD2B-0E090FB13D39}"/>
                </a:ext>
              </a:extLst>
            </p:cNvPr>
            <p:cNvCxnSpPr/>
            <p:nvPr/>
          </p:nvCxnSpPr>
          <p:spPr>
            <a:xfrm>
              <a:off x="2623775" y="3290207"/>
              <a:ext cx="176575" cy="54700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668CF4-A748-4B43-BEDC-587626516A8A}"/>
                </a:ext>
              </a:extLst>
            </p:cNvPr>
            <p:cNvCxnSpPr/>
            <p:nvPr/>
          </p:nvCxnSpPr>
          <p:spPr>
            <a:xfrm flipV="1">
              <a:off x="2833007" y="2381250"/>
              <a:ext cx="437574" cy="32112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35CF582-55C9-41A2-A157-90301A79BC86}"/>
                </a:ext>
              </a:extLst>
            </p:cNvPr>
            <p:cNvCxnSpPr/>
            <p:nvPr/>
          </p:nvCxnSpPr>
          <p:spPr>
            <a:xfrm flipV="1">
              <a:off x="4710793" y="2650354"/>
              <a:ext cx="563336" cy="147465"/>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90B46C1-514D-4B56-BD15-D842900C9B74}"/>
                </a:ext>
              </a:extLst>
            </p:cNvPr>
            <p:cNvCxnSpPr/>
            <p:nvPr/>
          </p:nvCxnSpPr>
          <p:spPr>
            <a:xfrm flipV="1">
              <a:off x="5592536" y="1635124"/>
              <a:ext cx="190500" cy="717133"/>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4141452-B12E-4E7A-A04C-AE1C625420A2}"/>
                </a:ext>
              </a:extLst>
            </p:cNvPr>
            <p:cNvCxnSpPr>
              <a:stCxn id="53" idx="5"/>
              <a:endCxn id="48" idx="1"/>
            </p:cNvCxnSpPr>
            <p:nvPr/>
          </p:nvCxnSpPr>
          <p:spPr>
            <a:xfrm>
              <a:off x="5800427" y="2894872"/>
              <a:ext cx="181880" cy="183262"/>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0C1DEC-FC69-4A79-9266-FAF55546C2E4}"/>
                </a:ext>
              </a:extLst>
            </p:cNvPr>
            <p:cNvCxnSpPr/>
            <p:nvPr/>
          </p:nvCxnSpPr>
          <p:spPr>
            <a:xfrm flipV="1">
              <a:off x="6087836" y="3671098"/>
              <a:ext cx="217714" cy="62875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39FC297-914B-42FA-8466-A0C90F4555A9}"/>
                </a:ext>
              </a:extLst>
            </p:cNvPr>
            <p:cNvCxnSpPr>
              <a:stCxn id="54" idx="5"/>
              <a:endCxn id="49" idx="1"/>
            </p:cNvCxnSpPr>
            <p:nvPr/>
          </p:nvCxnSpPr>
          <p:spPr>
            <a:xfrm>
              <a:off x="6297707" y="4866591"/>
              <a:ext cx="294200" cy="299741"/>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B985C41-7669-45E1-928E-3838D8A9E3FC}"/>
                </a:ext>
              </a:extLst>
            </p:cNvPr>
            <p:cNvCxnSpPr/>
            <p:nvPr/>
          </p:nvCxnSpPr>
          <p:spPr>
            <a:xfrm flipH="1">
              <a:off x="5225143" y="4678136"/>
              <a:ext cx="500743" cy="14151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62DDEC7-448B-4DB4-ADDF-0EA43F264898}"/>
                </a:ext>
              </a:extLst>
            </p:cNvPr>
            <p:cNvCxnSpPr>
              <a:cxnSpLocks/>
              <a:stCxn id="55" idx="6"/>
              <a:endCxn id="46" idx="2"/>
            </p:cNvCxnSpPr>
            <p:nvPr/>
          </p:nvCxnSpPr>
          <p:spPr>
            <a:xfrm flipV="1">
              <a:off x="3270581" y="4040557"/>
              <a:ext cx="280656" cy="21436"/>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ADD108-07AB-470D-801A-0E960C364602}"/>
                </a:ext>
              </a:extLst>
            </p:cNvPr>
            <p:cNvCxnSpPr/>
            <p:nvPr/>
          </p:nvCxnSpPr>
          <p:spPr>
            <a:xfrm flipH="1">
              <a:off x="2283279" y="4261757"/>
              <a:ext cx="449035" cy="639536"/>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74446930-BCC2-4846-A512-8D15A014B5E8}"/>
                </a:ext>
              </a:extLst>
            </p:cNvPr>
            <p:cNvSpPr/>
            <p:nvPr/>
          </p:nvSpPr>
          <p:spPr bwMode="auto">
            <a:xfrm>
              <a:off x="2027237" y="2430462"/>
              <a:ext cx="990600" cy="9906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45" name="Oval 44">
              <a:extLst>
                <a:ext uri="{FF2B5EF4-FFF2-40B4-BE49-F238E27FC236}">
                  <a16:creationId xmlns:a16="http://schemas.microsoft.com/office/drawing/2014/main" id="{A1057333-D750-4C8B-A6C4-A440434E71AB}"/>
                </a:ext>
              </a:extLst>
            </p:cNvPr>
            <p:cNvSpPr/>
            <p:nvPr/>
          </p:nvSpPr>
          <p:spPr bwMode="auto">
            <a:xfrm>
              <a:off x="3877807" y="2413046"/>
              <a:ext cx="990600" cy="9906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46" name="Oval 45">
              <a:extLst>
                <a:ext uri="{FF2B5EF4-FFF2-40B4-BE49-F238E27FC236}">
                  <a16:creationId xmlns:a16="http://schemas.microsoft.com/office/drawing/2014/main" id="{F4B7269D-CA5E-456B-A7A1-5EC8B90A928F}"/>
                </a:ext>
              </a:extLst>
            </p:cNvPr>
            <p:cNvSpPr/>
            <p:nvPr/>
          </p:nvSpPr>
          <p:spPr bwMode="auto">
            <a:xfrm>
              <a:off x="3551237" y="3545257"/>
              <a:ext cx="990600" cy="9906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47" name="Oval 46">
              <a:extLst>
                <a:ext uri="{FF2B5EF4-FFF2-40B4-BE49-F238E27FC236}">
                  <a16:creationId xmlns:a16="http://schemas.microsoft.com/office/drawing/2014/main" id="{460F62EE-9F82-4539-88C7-3F9CDF5FC6CA}"/>
                </a:ext>
              </a:extLst>
            </p:cNvPr>
            <p:cNvSpPr/>
            <p:nvPr/>
          </p:nvSpPr>
          <p:spPr bwMode="auto">
            <a:xfrm>
              <a:off x="4389437" y="4411662"/>
              <a:ext cx="990600" cy="9906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48" name="Oval 47">
              <a:extLst>
                <a:ext uri="{FF2B5EF4-FFF2-40B4-BE49-F238E27FC236}">
                  <a16:creationId xmlns:a16="http://schemas.microsoft.com/office/drawing/2014/main" id="{E11C2040-0D4A-4683-9317-3915E7A01988}"/>
                </a:ext>
              </a:extLst>
            </p:cNvPr>
            <p:cNvSpPr/>
            <p:nvPr/>
          </p:nvSpPr>
          <p:spPr bwMode="auto">
            <a:xfrm>
              <a:off x="5837237" y="2933064"/>
              <a:ext cx="990600" cy="9906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49" name="Oval 48">
              <a:extLst>
                <a:ext uri="{FF2B5EF4-FFF2-40B4-BE49-F238E27FC236}">
                  <a16:creationId xmlns:a16="http://schemas.microsoft.com/office/drawing/2014/main" id="{CA68131C-CD57-4239-9C12-1335B0324F87}"/>
                </a:ext>
              </a:extLst>
            </p:cNvPr>
            <p:cNvSpPr/>
            <p:nvPr/>
          </p:nvSpPr>
          <p:spPr bwMode="auto">
            <a:xfrm>
              <a:off x="6446837" y="5021262"/>
              <a:ext cx="990600" cy="9906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50" name="Oval 49">
              <a:extLst>
                <a:ext uri="{FF2B5EF4-FFF2-40B4-BE49-F238E27FC236}">
                  <a16:creationId xmlns:a16="http://schemas.microsoft.com/office/drawing/2014/main" id="{D5C8CB0F-B333-4964-8C1C-DDCFF883D1A2}"/>
                </a:ext>
              </a:extLst>
            </p:cNvPr>
            <p:cNvSpPr/>
            <p:nvPr/>
          </p:nvSpPr>
          <p:spPr bwMode="auto">
            <a:xfrm>
              <a:off x="5380037" y="906462"/>
              <a:ext cx="990600" cy="9906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51" name="Oval 50">
              <a:extLst>
                <a:ext uri="{FF2B5EF4-FFF2-40B4-BE49-F238E27FC236}">
                  <a16:creationId xmlns:a16="http://schemas.microsoft.com/office/drawing/2014/main" id="{94E873B7-51C2-41CD-B6F8-3ADBCF27683A}"/>
                </a:ext>
              </a:extLst>
            </p:cNvPr>
            <p:cNvSpPr/>
            <p:nvPr/>
          </p:nvSpPr>
          <p:spPr bwMode="auto">
            <a:xfrm>
              <a:off x="1633175" y="4585832"/>
              <a:ext cx="990600" cy="9906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52" name="Oval 51">
              <a:extLst>
                <a:ext uri="{FF2B5EF4-FFF2-40B4-BE49-F238E27FC236}">
                  <a16:creationId xmlns:a16="http://schemas.microsoft.com/office/drawing/2014/main" id="{090F50AE-5B64-4CE2-984F-02A0A05632BD}"/>
                </a:ext>
              </a:extLst>
            </p:cNvPr>
            <p:cNvSpPr/>
            <p:nvPr/>
          </p:nvSpPr>
          <p:spPr bwMode="auto">
            <a:xfrm>
              <a:off x="3055937" y="1868564"/>
              <a:ext cx="781790" cy="78179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53" name="Oval 52">
              <a:extLst>
                <a:ext uri="{FF2B5EF4-FFF2-40B4-BE49-F238E27FC236}">
                  <a16:creationId xmlns:a16="http://schemas.microsoft.com/office/drawing/2014/main" id="{B4929B3F-ADB2-44F0-8A67-CD0F4521EEC8}"/>
                </a:ext>
              </a:extLst>
            </p:cNvPr>
            <p:cNvSpPr/>
            <p:nvPr/>
          </p:nvSpPr>
          <p:spPr bwMode="auto">
            <a:xfrm>
              <a:off x="5133127" y="2227572"/>
              <a:ext cx="781790" cy="78179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54" name="Oval 53">
              <a:extLst>
                <a:ext uri="{FF2B5EF4-FFF2-40B4-BE49-F238E27FC236}">
                  <a16:creationId xmlns:a16="http://schemas.microsoft.com/office/drawing/2014/main" id="{7DD16398-34AB-403A-84B2-91B52CDED6B6}"/>
                </a:ext>
              </a:extLst>
            </p:cNvPr>
            <p:cNvSpPr/>
            <p:nvPr/>
          </p:nvSpPr>
          <p:spPr bwMode="auto">
            <a:xfrm>
              <a:off x="5630407" y="4199291"/>
              <a:ext cx="781790" cy="78179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55" name="Oval 54">
              <a:extLst>
                <a:ext uri="{FF2B5EF4-FFF2-40B4-BE49-F238E27FC236}">
                  <a16:creationId xmlns:a16="http://schemas.microsoft.com/office/drawing/2014/main" id="{0E901726-EB07-4B4C-B2AA-12A289A28650}"/>
                </a:ext>
              </a:extLst>
            </p:cNvPr>
            <p:cNvSpPr/>
            <p:nvPr/>
          </p:nvSpPr>
          <p:spPr bwMode="auto">
            <a:xfrm>
              <a:off x="2488791" y="3671098"/>
              <a:ext cx="781790" cy="78179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56" name="Oval 55">
              <a:extLst>
                <a:ext uri="{FF2B5EF4-FFF2-40B4-BE49-F238E27FC236}">
                  <a16:creationId xmlns:a16="http://schemas.microsoft.com/office/drawing/2014/main" id="{01D27AC8-87D2-420F-92DE-4A98EBF0BE25}"/>
                </a:ext>
              </a:extLst>
            </p:cNvPr>
            <p:cNvSpPr/>
            <p:nvPr/>
          </p:nvSpPr>
          <p:spPr bwMode="auto">
            <a:xfrm>
              <a:off x="7084642" y="2797819"/>
              <a:ext cx="746925" cy="746925"/>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57" name="Oval 56">
              <a:extLst>
                <a:ext uri="{FF2B5EF4-FFF2-40B4-BE49-F238E27FC236}">
                  <a16:creationId xmlns:a16="http://schemas.microsoft.com/office/drawing/2014/main" id="{FFC0E814-9BA2-4345-9EAD-1CBFBA551245}"/>
                </a:ext>
              </a:extLst>
            </p:cNvPr>
            <p:cNvSpPr/>
            <p:nvPr/>
          </p:nvSpPr>
          <p:spPr bwMode="auto">
            <a:xfrm>
              <a:off x="4208764" y="5638399"/>
              <a:ext cx="746925" cy="746925"/>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58" name="Oval 57">
              <a:extLst>
                <a:ext uri="{FF2B5EF4-FFF2-40B4-BE49-F238E27FC236}">
                  <a16:creationId xmlns:a16="http://schemas.microsoft.com/office/drawing/2014/main" id="{93F671F0-8C6E-466F-B15E-7293F6623297}"/>
                </a:ext>
              </a:extLst>
            </p:cNvPr>
            <p:cNvSpPr/>
            <p:nvPr/>
          </p:nvSpPr>
          <p:spPr bwMode="auto">
            <a:xfrm>
              <a:off x="1342702" y="2352257"/>
              <a:ext cx="617710" cy="617710"/>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59" name="Oval 58">
              <a:extLst>
                <a:ext uri="{FF2B5EF4-FFF2-40B4-BE49-F238E27FC236}">
                  <a16:creationId xmlns:a16="http://schemas.microsoft.com/office/drawing/2014/main" id="{806C350B-FF3F-4E0D-B5ED-F29C404014AF}"/>
                </a:ext>
              </a:extLst>
            </p:cNvPr>
            <p:cNvSpPr/>
            <p:nvPr/>
          </p:nvSpPr>
          <p:spPr bwMode="auto">
            <a:xfrm>
              <a:off x="1021996" y="4463422"/>
              <a:ext cx="617710" cy="617710"/>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60" name="Oval 59">
              <a:extLst>
                <a:ext uri="{FF2B5EF4-FFF2-40B4-BE49-F238E27FC236}">
                  <a16:creationId xmlns:a16="http://schemas.microsoft.com/office/drawing/2014/main" id="{029B8D62-5DA0-4786-B587-DD74704845CB}"/>
                </a:ext>
              </a:extLst>
            </p:cNvPr>
            <p:cNvSpPr/>
            <p:nvPr/>
          </p:nvSpPr>
          <p:spPr bwMode="auto">
            <a:xfrm>
              <a:off x="1179775" y="5505272"/>
              <a:ext cx="617710" cy="617710"/>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61" name="Oval 60">
              <a:extLst>
                <a:ext uri="{FF2B5EF4-FFF2-40B4-BE49-F238E27FC236}">
                  <a16:creationId xmlns:a16="http://schemas.microsoft.com/office/drawing/2014/main" id="{F13B61DB-7D13-437C-B69F-357A29CBA73F}"/>
                </a:ext>
              </a:extLst>
            </p:cNvPr>
            <p:cNvSpPr/>
            <p:nvPr/>
          </p:nvSpPr>
          <p:spPr bwMode="auto">
            <a:xfrm>
              <a:off x="2314920" y="5507216"/>
              <a:ext cx="617710" cy="617710"/>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62" name="Oval 61">
              <a:extLst>
                <a:ext uri="{FF2B5EF4-FFF2-40B4-BE49-F238E27FC236}">
                  <a16:creationId xmlns:a16="http://schemas.microsoft.com/office/drawing/2014/main" id="{B4EDBC52-605B-4B27-B474-7E297C8C8F97}"/>
                </a:ext>
              </a:extLst>
            </p:cNvPr>
            <p:cNvSpPr/>
            <p:nvPr/>
          </p:nvSpPr>
          <p:spPr bwMode="auto">
            <a:xfrm>
              <a:off x="6204575" y="5927192"/>
              <a:ext cx="617710" cy="617710"/>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63" name="Oval 62">
              <a:extLst>
                <a:ext uri="{FF2B5EF4-FFF2-40B4-BE49-F238E27FC236}">
                  <a16:creationId xmlns:a16="http://schemas.microsoft.com/office/drawing/2014/main" id="{E2D60FF8-B85E-4972-93D5-22D437EB8BDE}"/>
                </a:ext>
              </a:extLst>
            </p:cNvPr>
            <p:cNvSpPr/>
            <p:nvPr/>
          </p:nvSpPr>
          <p:spPr bwMode="auto">
            <a:xfrm>
              <a:off x="7370844" y="4786843"/>
              <a:ext cx="617710" cy="617710"/>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64" name="Oval 63">
              <a:extLst>
                <a:ext uri="{FF2B5EF4-FFF2-40B4-BE49-F238E27FC236}">
                  <a16:creationId xmlns:a16="http://schemas.microsoft.com/office/drawing/2014/main" id="{E3F33C5D-0D77-45B2-9C43-318BDE1F645A}"/>
                </a:ext>
              </a:extLst>
            </p:cNvPr>
            <p:cNvSpPr/>
            <p:nvPr/>
          </p:nvSpPr>
          <p:spPr bwMode="auto">
            <a:xfrm>
              <a:off x="7358535" y="5771137"/>
              <a:ext cx="617710" cy="617710"/>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65" name="Oval 64">
              <a:extLst>
                <a:ext uri="{FF2B5EF4-FFF2-40B4-BE49-F238E27FC236}">
                  <a16:creationId xmlns:a16="http://schemas.microsoft.com/office/drawing/2014/main" id="{B4E0A804-A068-4084-BADF-F88ADE7B2D04}"/>
                </a:ext>
              </a:extLst>
            </p:cNvPr>
            <p:cNvSpPr/>
            <p:nvPr/>
          </p:nvSpPr>
          <p:spPr bwMode="auto">
            <a:xfrm>
              <a:off x="6452748" y="1017414"/>
              <a:ext cx="617710" cy="617710"/>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66" name="Oval 65">
              <a:extLst>
                <a:ext uri="{FF2B5EF4-FFF2-40B4-BE49-F238E27FC236}">
                  <a16:creationId xmlns:a16="http://schemas.microsoft.com/office/drawing/2014/main" id="{04220FF2-50EC-46C6-B4F0-F4BD66104D93}"/>
                </a:ext>
              </a:extLst>
            </p:cNvPr>
            <p:cNvSpPr/>
            <p:nvPr/>
          </p:nvSpPr>
          <p:spPr bwMode="auto">
            <a:xfrm>
              <a:off x="4906312" y="544077"/>
              <a:ext cx="617710" cy="617710"/>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67" name="Oval 66">
              <a:extLst>
                <a:ext uri="{FF2B5EF4-FFF2-40B4-BE49-F238E27FC236}">
                  <a16:creationId xmlns:a16="http://schemas.microsoft.com/office/drawing/2014/main" id="{EEE18207-C014-48E2-935A-879E15942B08}"/>
                </a:ext>
              </a:extLst>
            </p:cNvPr>
            <p:cNvSpPr/>
            <p:nvPr/>
          </p:nvSpPr>
          <p:spPr bwMode="auto">
            <a:xfrm>
              <a:off x="5875337" y="261891"/>
              <a:ext cx="617710" cy="617710"/>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cxnSp>
          <p:nvCxnSpPr>
            <p:cNvPr id="68" name="Straight Connector 67">
              <a:extLst>
                <a:ext uri="{FF2B5EF4-FFF2-40B4-BE49-F238E27FC236}">
                  <a16:creationId xmlns:a16="http://schemas.microsoft.com/office/drawing/2014/main" id="{C0963C22-F3A4-4804-8E34-514DF70255D2}"/>
                </a:ext>
              </a:extLst>
            </p:cNvPr>
            <p:cNvCxnSpPr>
              <a:stCxn id="46" idx="5"/>
              <a:endCxn id="47" idx="1"/>
            </p:cNvCxnSpPr>
            <p:nvPr/>
          </p:nvCxnSpPr>
          <p:spPr>
            <a:xfrm>
              <a:off x="4396767" y="4390787"/>
              <a:ext cx="137740" cy="16594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D01D60F-FE73-4B0E-86C1-741A18A3B062}"/>
                </a:ext>
              </a:extLst>
            </p:cNvPr>
            <p:cNvCxnSpPr/>
            <p:nvPr/>
          </p:nvCxnSpPr>
          <p:spPr>
            <a:xfrm flipH="1">
              <a:off x="4094532" y="3227614"/>
              <a:ext cx="196422" cy="5957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D81C6F22-AE76-4E3A-87FB-CCA1626F9C4C}"/>
              </a:ext>
            </a:extLst>
          </p:cNvPr>
          <p:cNvSpPr/>
          <p:nvPr/>
        </p:nvSpPr>
        <p:spPr>
          <a:xfrm>
            <a:off x="9806733" y="6556097"/>
            <a:ext cx="2521844" cy="243143"/>
          </a:xfrm>
          <a:prstGeom prst="rect">
            <a:avLst/>
          </a:prstGeom>
        </p:spPr>
        <p:txBody>
          <a:bodyPr wrap="none">
            <a:spAutoFit/>
          </a:bodyPr>
          <a:lstStyle/>
          <a:p>
            <a:r>
              <a:rPr lang="en-US" sz="980" dirty="0"/>
              <a:t>(c) 2020 Microsoft. All rights reserved.</a:t>
            </a:r>
          </a:p>
        </p:txBody>
      </p:sp>
    </p:spTree>
    <p:extLst>
      <p:ext uri="{BB962C8B-B14F-4D97-AF65-F5344CB8AC3E}">
        <p14:creationId xmlns:p14="http://schemas.microsoft.com/office/powerpoint/2010/main" val="426287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500"/>
                                        <p:tgtEl>
                                          <p:spTgt spid="16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16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8F9510-F6FB-4EB7-9656-91A8248D4E79}"/>
              </a:ext>
            </a:extLst>
          </p:cNvPr>
          <p:cNvSpPr>
            <a:spLocks noGrp="1"/>
          </p:cNvSpPr>
          <p:nvPr>
            <p:ph idx="1"/>
          </p:nvPr>
        </p:nvSpPr>
        <p:spPr>
          <a:xfrm>
            <a:off x="0" y="978958"/>
            <a:ext cx="6035039" cy="4351338"/>
          </a:xfrm>
        </p:spPr>
        <p:txBody>
          <a:bodyPr>
            <a:normAutofit/>
          </a:bodyPr>
          <a:lstStyle/>
          <a:p>
            <a:pPr marL="0" indent="0" algn="ctr">
              <a:buNone/>
            </a:pPr>
            <a:endParaRPr lang="en-US" sz="3200" dirty="0">
              <a:solidFill>
                <a:schemeClr val="bg1"/>
              </a:solidFill>
            </a:endParaRPr>
          </a:p>
          <a:p>
            <a:pPr marL="0" indent="0" algn="ctr">
              <a:buNone/>
            </a:pPr>
            <a:endParaRPr lang="en-US" sz="3200" dirty="0">
              <a:solidFill>
                <a:schemeClr val="bg1"/>
              </a:solidFill>
            </a:endParaRPr>
          </a:p>
          <a:p>
            <a:pPr marL="0" indent="0" algn="ctr">
              <a:buNone/>
            </a:pPr>
            <a:r>
              <a:rPr lang="en-US" sz="3200" dirty="0"/>
              <a:t>We’re still helpless </a:t>
            </a:r>
          </a:p>
          <a:p>
            <a:pPr marL="0" indent="0" algn="ctr">
              <a:buNone/>
            </a:pPr>
            <a:r>
              <a:rPr lang="en-US" sz="3200" dirty="0"/>
              <a:t>in face of exponential complexity problems</a:t>
            </a:r>
            <a:endParaRPr lang="en-US" sz="3200" dirty="0">
              <a:solidFill>
                <a:schemeClr val="bg1"/>
              </a:solidFill>
            </a:endParaRPr>
          </a:p>
        </p:txBody>
      </p:sp>
      <p:pic>
        <p:nvPicPr>
          <p:cNvPr id="5" name="Picture 4">
            <a:extLst>
              <a:ext uri="{FF2B5EF4-FFF2-40B4-BE49-F238E27FC236}">
                <a16:creationId xmlns:a16="http://schemas.microsoft.com/office/drawing/2014/main" id="{32C4BCFA-05DF-4131-ABC9-B028CBBE5FF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035040" y="1"/>
            <a:ext cx="6156960" cy="6434432"/>
          </a:xfrm>
          <a:prstGeom prst="rect">
            <a:avLst/>
          </a:prstGeom>
        </p:spPr>
      </p:pic>
    </p:spTree>
    <p:extLst>
      <p:ext uri="{BB962C8B-B14F-4D97-AF65-F5344CB8AC3E}">
        <p14:creationId xmlns:p14="http://schemas.microsoft.com/office/powerpoint/2010/main" val="15764024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0D416192-D64E-4502-B2D1-DAE76DE0AD2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7000"/>
                    </a14:imgEffect>
                  </a14:imgLayer>
                </a14:imgProps>
              </a:ext>
              <a:ext uri="{28A0092B-C50C-407E-A947-70E740481C1C}">
                <a14:useLocalDpi xmlns:a14="http://schemas.microsoft.com/office/drawing/2010/main" val="0"/>
              </a:ext>
            </a:extLst>
          </a:blip>
          <a:stretch>
            <a:fillRect/>
          </a:stretch>
        </p:blipFill>
        <p:spPr>
          <a:xfrm>
            <a:off x="2595" y="974"/>
            <a:ext cx="12190271" cy="5628215"/>
          </a:xfrm>
          <a:prstGeom prst="rect">
            <a:avLst/>
          </a:prstGeom>
        </p:spPr>
      </p:pic>
      <p:sp>
        <p:nvSpPr>
          <p:cNvPr id="13" name="TextBox 10"/>
          <p:cNvSpPr txBox="1">
            <a:spLocks noChangeArrowheads="1"/>
          </p:cNvSpPr>
          <p:nvPr/>
        </p:nvSpPr>
        <p:spPr bwMode="auto">
          <a:xfrm>
            <a:off x="8665014" y="4617733"/>
            <a:ext cx="2108805" cy="40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609225">
              <a:defRPr/>
            </a:pPr>
            <a:r>
              <a:rPr lang="en-US" sz="1961">
                <a:solidFill>
                  <a:prstClr val="white"/>
                </a:solidFill>
                <a:latin typeface="Segoe UI Light" panose="020B0502040204020203" pitchFamily="34" charset="0"/>
                <a:ea typeface="Roboto Thin" pitchFamily="2" charset="0"/>
                <a:cs typeface="Segoe UI Light" panose="020B0502040204020203" pitchFamily="34" charset="0"/>
              </a:rPr>
              <a:t>Number of Atoms</a:t>
            </a:r>
          </a:p>
        </p:txBody>
      </p:sp>
      <p:cxnSp>
        <p:nvCxnSpPr>
          <p:cNvPr id="17" name="Straight Connector 2"/>
          <p:cNvCxnSpPr/>
          <p:nvPr/>
        </p:nvCxnSpPr>
        <p:spPr bwMode="auto">
          <a:xfrm>
            <a:off x="1326438" y="499481"/>
            <a:ext cx="9405926" cy="0"/>
          </a:xfrm>
          <a:prstGeom prst="line">
            <a:avLst/>
          </a:prstGeom>
          <a:ln w="19050">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18" name="TextBox 14"/>
          <p:cNvSpPr txBox="1">
            <a:spLocks noChangeArrowheads="1"/>
          </p:cNvSpPr>
          <p:nvPr/>
        </p:nvSpPr>
        <p:spPr bwMode="auto">
          <a:xfrm>
            <a:off x="7267575" y="519716"/>
            <a:ext cx="4031109" cy="40005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09225">
              <a:defRPr/>
            </a:pPr>
            <a:r>
              <a:rPr lang="en-US" sz="1961">
                <a:solidFill>
                  <a:prstClr val="white"/>
                </a:solidFill>
                <a:latin typeface="Segoe UI Light" panose="020B0502040204020203" pitchFamily="34" charset="0"/>
                <a:ea typeface="Roboto Thin" pitchFamily="2" charset="0"/>
                <a:cs typeface="Segoe UI Light" panose="020B0502040204020203" pitchFamily="34" charset="0"/>
              </a:rPr>
              <a:t>Age of the Universe</a:t>
            </a:r>
          </a:p>
        </p:txBody>
      </p:sp>
      <p:sp>
        <p:nvSpPr>
          <p:cNvPr id="21" name="TextBox 11"/>
          <p:cNvSpPr txBox="1">
            <a:spLocks noChangeArrowheads="1"/>
          </p:cNvSpPr>
          <p:nvPr/>
        </p:nvSpPr>
        <p:spPr bwMode="auto">
          <a:xfrm rot="16200000">
            <a:off x="-690820" y="2334681"/>
            <a:ext cx="3265947" cy="40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09225">
              <a:defRPr/>
            </a:pPr>
            <a:r>
              <a:rPr lang="en-US" sz="1961">
                <a:solidFill>
                  <a:prstClr val="white"/>
                </a:solidFill>
                <a:latin typeface="Segoe UI Light" panose="020B0502040204020203" pitchFamily="34" charset="0"/>
                <a:ea typeface="Roboto Thin" pitchFamily="2" charset="0"/>
                <a:cs typeface="Segoe UI Light" panose="020B0502040204020203" pitchFamily="34" charset="0"/>
              </a:rPr>
              <a:t>Calculation Time</a:t>
            </a:r>
          </a:p>
        </p:txBody>
      </p:sp>
      <p:sp>
        <p:nvSpPr>
          <p:cNvPr id="22" name="TextBox 15"/>
          <p:cNvSpPr txBox="1"/>
          <p:nvPr/>
        </p:nvSpPr>
        <p:spPr>
          <a:xfrm>
            <a:off x="2826865" y="625822"/>
            <a:ext cx="3546527" cy="929098"/>
          </a:xfrm>
          <a:prstGeom prst="rect">
            <a:avLst/>
          </a:prstGeom>
          <a:noFill/>
        </p:spPr>
        <p:txBody>
          <a:bodyPr>
            <a:spAutoFit/>
          </a:bodyPr>
          <a:lstStyle/>
          <a:p>
            <a:pPr defTabSz="609225">
              <a:defRPr/>
            </a:pPr>
            <a:r>
              <a:rPr lang="en-US" sz="2665" b="1">
                <a:solidFill>
                  <a:prstClr val="white">
                    <a:lumMod val="65000"/>
                  </a:prstClr>
                </a:solidFill>
                <a:latin typeface="Segoe UI Light" panose="020B0502040204020203" pitchFamily="34" charset="0"/>
                <a:ea typeface="Roboto Thin" pitchFamily="2" charset="0"/>
                <a:cs typeface="Segoe UI Light" panose="020B0502040204020203" pitchFamily="34" charset="0"/>
              </a:rPr>
              <a:t>Classical</a:t>
            </a:r>
          </a:p>
          <a:p>
            <a:pPr defTabSz="609225">
              <a:defRPr/>
            </a:pPr>
            <a:r>
              <a:rPr lang="en-US" sz="2665" b="1">
                <a:solidFill>
                  <a:prstClr val="white">
                    <a:lumMod val="65000"/>
                  </a:prstClr>
                </a:solidFill>
                <a:latin typeface="Segoe UI Light" panose="020B0502040204020203" pitchFamily="34" charset="0"/>
                <a:ea typeface="Roboto Thin" pitchFamily="2" charset="0"/>
                <a:cs typeface="Segoe UI Light" panose="020B0502040204020203" pitchFamily="34" charset="0"/>
              </a:rPr>
              <a:t>Computing</a:t>
            </a:r>
          </a:p>
        </p:txBody>
      </p:sp>
      <p:pic>
        <p:nvPicPr>
          <p:cNvPr id="25"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3029515" y="1838579"/>
            <a:ext cx="736277" cy="788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08F5880B-7CEC-4402-AA5D-A562A05F5555}"/>
              </a:ext>
            </a:extLst>
          </p:cNvPr>
          <p:cNvGrpSpPr/>
          <p:nvPr/>
        </p:nvGrpSpPr>
        <p:grpSpPr>
          <a:xfrm>
            <a:off x="1326438" y="2760322"/>
            <a:ext cx="9598478" cy="1746365"/>
            <a:chOff x="1352345" y="2815079"/>
            <a:chExt cx="9792336" cy="1781636"/>
          </a:xfrm>
        </p:grpSpPr>
        <p:cxnSp>
          <p:nvCxnSpPr>
            <p:cNvPr id="14" name="Straight Connector 13"/>
            <p:cNvCxnSpPr/>
            <p:nvPr/>
          </p:nvCxnSpPr>
          <p:spPr>
            <a:xfrm flipV="1">
              <a:off x="1352345" y="3422325"/>
              <a:ext cx="9792336" cy="1174390"/>
            </a:xfrm>
            <a:prstGeom prst="line">
              <a:avLst/>
            </a:prstGeom>
            <a:ln w="57150">
              <a:solidFill>
                <a:srgbClr val="00B0F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5" name="TextBox 14"/>
            <p:cNvSpPr txBox="1">
              <a:spLocks noChangeArrowheads="1"/>
            </p:cNvSpPr>
            <p:nvPr/>
          </p:nvSpPr>
          <p:spPr bwMode="auto">
            <a:xfrm rot="21192129">
              <a:off x="6359058" y="2815079"/>
              <a:ext cx="1862759" cy="9478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609225">
                <a:defRPr/>
              </a:pPr>
              <a:r>
                <a:rPr lang="en-US" sz="2665" b="1">
                  <a:solidFill>
                    <a:srgbClr val="00B0F0"/>
                  </a:solidFill>
                  <a:latin typeface="Segoe UI Light" panose="020B0502040204020203" pitchFamily="34" charset="0"/>
                  <a:ea typeface="Roboto Thin" pitchFamily="2" charset="0"/>
                  <a:cs typeface="Segoe UI Light" panose="020B0502040204020203" pitchFamily="34" charset="0"/>
                </a:rPr>
                <a:t>Quantum</a:t>
              </a:r>
            </a:p>
            <a:p>
              <a:pPr defTabSz="609225">
                <a:defRPr/>
              </a:pPr>
              <a:r>
                <a:rPr lang="en-US" sz="2665" b="1">
                  <a:solidFill>
                    <a:srgbClr val="00B0F0"/>
                  </a:solidFill>
                  <a:latin typeface="Segoe UI Light" panose="020B0502040204020203" pitchFamily="34" charset="0"/>
                  <a:ea typeface="Roboto Thin" pitchFamily="2" charset="0"/>
                  <a:cs typeface="Segoe UI Light" panose="020B0502040204020203" pitchFamily="34" charset="0"/>
                </a:rPr>
                <a:t>Computing</a:t>
              </a:r>
            </a:p>
          </p:txBody>
        </p:sp>
      </p:grpSp>
      <p:sp>
        <p:nvSpPr>
          <p:cNvPr id="27" name="Title 2">
            <a:extLst>
              <a:ext uri="{FF2B5EF4-FFF2-40B4-BE49-F238E27FC236}">
                <a16:creationId xmlns:a16="http://schemas.microsoft.com/office/drawing/2014/main" id="{A9C74130-6BDF-47DC-A9EE-29EBD2437503}"/>
              </a:ext>
            </a:extLst>
          </p:cNvPr>
          <p:cNvSpPr txBox="1">
            <a:spLocks/>
          </p:cNvSpPr>
          <p:nvPr/>
        </p:nvSpPr>
        <p:spPr>
          <a:xfrm>
            <a:off x="1623276" y="5798989"/>
            <a:ext cx="8506637" cy="899409"/>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16">
              <a:defRPr/>
            </a:pPr>
            <a:r>
              <a:rPr lang="en-GB" sz="3529" dirty="0"/>
              <a:t>Quantum chemistry: classically intractable</a:t>
            </a:r>
          </a:p>
        </p:txBody>
      </p:sp>
      <p:sp>
        <p:nvSpPr>
          <p:cNvPr id="3" name="Freeform: Shape 2">
            <a:extLst>
              <a:ext uri="{FF2B5EF4-FFF2-40B4-BE49-F238E27FC236}">
                <a16:creationId xmlns:a16="http://schemas.microsoft.com/office/drawing/2014/main" id="{6510704E-0BB5-4084-8B24-47E76FD6FCAC}"/>
              </a:ext>
            </a:extLst>
          </p:cNvPr>
          <p:cNvSpPr/>
          <p:nvPr/>
        </p:nvSpPr>
        <p:spPr>
          <a:xfrm>
            <a:off x="1506337" y="488664"/>
            <a:ext cx="3977688" cy="3983545"/>
          </a:xfrm>
          <a:custGeom>
            <a:avLst/>
            <a:gdLst>
              <a:gd name="connsiteX0" fmla="*/ 0 w 4058024"/>
              <a:gd name="connsiteY0" fmla="*/ 4064000 h 4064000"/>
              <a:gd name="connsiteX1" fmla="*/ 1966259 w 4058024"/>
              <a:gd name="connsiteY1" fmla="*/ 3418541 h 4064000"/>
              <a:gd name="connsiteX2" fmla="*/ 3227294 w 4058024"/>
              <a:gd name="connsiteY2" fmla="*/ 2032000 h 4064000"/>
              <a:gd name="connsiteX3" fmla="*/ 4058024 w 4058024"/>
              <a:gd name="connsiteY3" fmla="*/ 0 h 4064000"/>
            </a:gdLst>
            <a:ahLst/>
            <a:cxnLst>
              <a:cxn ang="0">
                <a:pos x="connsiteX0" y="connsiteY0"/>
              </a:cxn>
              <a:cxn ang="0">
                <a:pos x="connsiteX1" y="connsiteY1"/>
              </a:cxn>
              <a:cxn ang="0">
                <a:pos x="connsiteX2" y="connsiteY2"/>
              </a:cxn>
              <a:cxn ang="0">
                <a:pos x="connsiteX3" y="connsiteY3"/>
              </a:cxn>
            </a:cxnLst>
            <a:rect l="l" t="t" r="r" b="b"/>
            <a:pathLst>
              <a:path w="4058024" h="4064000">
                <a:moveTo>
                  <a:pt x="0" y="4064000"/>
                </a:moveTo>
                <a:cubicBezTo>
                  <a:pt x="714188" y="3910604"/>
                  <a:pt x="1428377" y="3757208"/>
                  <a:pt x="1966259" y="3418541"/>
                </a:cubicBezTo>
                <a:cubicBezTo>
                  <a:pt x="2504141" y="3079874"/>
                  <a:pt x="2878667" y="2601757"/>
                  <a:pt x="3227294" y="2032000"/>
                </a:cubicBezTo>
                <a:cubicBezTo>
                  <a:pt x="3575921" y="1462243"/>
                  <a:pt x="3816972" y="731121"/>
                  <a:pt x="4058024" y="0"/>
                </a:cubicBezTo>
              </a:path>
            </a:pathLst>
          </a:custGeom>
          <a:noFill/>
          <a:ln w="5715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39">
              <a:defRPr/>
            </a:pPr>
            <a:endParaRPr lang="en-GB">
              <a:solidFill>
                <a:prstClr val="white"/>
              </a:solidFill>
              <a:latin typeface="Calibri"/>
            </a:endParaRPr>
          </a:p>
        </p:txBody>
      </p:sp>
      <p:sp>
        <p:nvSpPr>
          <p:cNvPr id="23" name="Freeform: Shape 22">
            <a:extLst>
              <a:ext uri="{FF2B5EF4-FFF2-40B4-BE49-F238E27FC236}">
                <a16:creationId xmlns:a16="http://schemas.microsoft.com/office/drawing/2014/main" id="{25D6C1F2-8397-4DC9-9DB8-228F25092D0A}"/>
              </a:ext>
            </a:extLst>
          </p:cNvPr>
          <p:cNvSpPr/>
          <p:nvPr/>
        </p:nvSpPr>
        <p:spPr>
          <a:xfrm>
            <a:off x="1318147" y="531562"/>
            <a:ext cx="3623269" cy="3983545"/>
          </a:xfrm>
          <a:custGeom>
            <a:avLst/>
            <a:gdLst>
              <a:gd name="connsiteX0" fmla="*/ 0 w 4058024"/>
              <a:gd name="connsiteY0" fmla="*/ 4064000 h 4064000"/>
              <a:gd name="connsiteX1" fmla="*/ 1966259 w 4058024"/>
              <a:gd name="connsiteY1" fmla="*/ 3418541 h 4064000"/>
              <a:gd name="connsiteX2" fmla="*/ 3227294 w 4058024"/>
              <a:gd name="connsiteY2" fmla="*/ 2032000 h 4064000"/>
              <a:gd name="connsiteX3" fmla="*/ 4058024 w 4058024"/>
              <a:gd name="connsiteY3" fmla="*/ 0 h 4064000"/>
            </a:gdLst>
            <a:ahLst/>
            <a:cxnLst>
              <a:cxn ang="0">
                <a:pos x="connsiteX0" y="connsiteY0"/>
              </a:cxn>
              <a:cxn ang="0">
                <a:pos x="connsiteX1" y="connsiteY1"/>
              </a:cxn>
              <a:cxn ang="0">
                <a:pos x="connsiteX2" y="connsiteY2"/>
              </a:cxn>
              <a:cxn ang="0">
                <a:pos x="connsiteX3" y="connsiteY3"/>
              </a:cxn>
            </a:cxnLst>
            <a:rect l="l" t="t" r="r" b="b"/>
            <a:pathLst>
              <a:path w="4058024" h="4064000">
                <a:moveTo>
                  <a:pt x="0" y="4064000"/>
                </a:moveTo>
                <a:cubicBezTo>
                  <a:pt x="714188" y="3910604"/>
                  <a:pt x="1428377" y="3757208"/>
                  <a:pt x="1966259" y="3418541"/>
                </a:cubicBezTo>
                <a:cubicBezTo>
                  <a:pt x="2504141" y="3079874"/>
                  <a:pt x="2878667" y="2601757"/>
                  <a:pt x="3227294" y="2032000"/>
                </a:cubicBezTo>
                <a:cubicBezTo>
                  <a:pt x="3575921" y="1462243"/>
                  <a:pt x="3816972" y="731121"/>
                  <a:pt x="4058024" y="0"/>
                </a:cubicBezTo>
              </a:path>
            </a:pathLst>
          </a:custGeom>
          <a:noFill/>
          <a:ln w="571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39">
              <a:defRPr/>
            </a:pPr>
            <a:endParaRPr lang="en-GB">
              <a:solidFill>
                <a:prstClr val="white"/>
              </a:solidFill>
              <a:latin typeface="Calibri"/>
            </a:endParaRPr>
          </a:p>
        </p:txBody>
      </p:sp>
      <p:cxnSp>
        <p:nvCxnSpPr>
          <p:cNvPr id="19" name="Straight Connector 18">
            <a:extLst>
              <a:ext uri="{FF2B5EF4-FFF2-40B4-BE49-F238E27FC236}">
                <a16:creationId xmlns:a16="http://schemas.microsoft.com/office/drawing/2014/main" id="{A5917F75-1667-45C9-9535-A47640B097DD}"/>
              </a:ext>
            </a:extLst>
          </p:cNvPr>
          <p:cNvCxnSpPr>
            <a:cxnSpLocks/>
          </p:cNvCxnSpPr>
          <p:nvPr/>
        </p:nvCxnSpPr>
        <p:spPr>
          <a:xfrm>
            <a:off x="-36481" y="5623879"/>
            <a:ext cx="12305421" cy="0"/>
          </a:xfrm>
          <a:prstGeom prst="line">
            <a:avLst/>
          </a:prstGeom>
          <a:noFill/>
          <a:ln w="25400" cap="flat" cmpd="sng" algn="ctr">
            <a:solidFill>
              <a:sysClr val="window" lastClr="FFFFFF"/>
            </a:solidFill>
            <a:prstDash val="solid"/>
            <a:miter lim="800000"/>
            <a:headEnd type="none"/>
            <a:tailEnd type="none"/>
          </a:ln>
          <a:effectLst/>
        </p:spPr>
      </p:cxnSp>
      <p:cxnSp>
        <p:nvCxnSpPr>
          <p:cNvPr id="12" name="Straight Arrow Connector 4"/>
          <p:cNvCxnSpPr>
            <a:cxnSpLocks/>
          </p:cNvCxnSpPr>
          <p:nvPr/>
        </p:nvCxnSpPr>
        <p:spPr>
          <a:xfrm flipV="1">
            <a:off x="1318148" y="4472738"/>
            <a:ext cx="9702843" cy="32931"/>
          </a:xfrm>
          <a:prstGeom prst="straightConnector1">
            <a:avLst/>
          </a:prstGeom>
          <a:ln w="38100">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3"/>
          <p:cNvCxnSpPr>
            <a:cxnSpLocks/>
          </p:cNvCxnSpPr>
          <p:nvPr/>
        </p:nvCxnSpPr>
        <p:spPr>
          <a:xfrm flipV="1">
            <a:off x="1318147" y="116408"/>
            <a:ext cx="8292" cy="4389261"/>
          </a:xfrm>
          <a:prstGeom prst="straightConnector1">
            <a:avLst/>
          </a:prstGeom>
          <a:ln w="38100">
            <a:solidFill>
              <a:srgbClr val="FFFFFF"/>
            </a:solidFill>
            <a:tailEnd type="arrow"/>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06B39B7-8CEE-4B8C-BA8F-83A03FF0D22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7744" b="91919" l="3914" r="93542">
                        <a14:foregroundMark x1="11742" y1="21886" x2="11742" y2="21886"/>
                        <a14:foregroundMark x1="14481" y1="15152" x2="14481" y2="15152"/>
                        <a14:foregroundMark x1="3914" y1="21212" x2="3914" y2="19192"/>
                        <a14:foregroundMark x1="12524" y1="19192" x2="13699" y2="16835"/>
                        <a14:foregroundMark x1="48337" y1="11448" x2="48337" y2="15152"/>
                        <a14:foregroundMark x1="88650" y1="44108" x2="91194" y2="46128"/>
                        <a14:foregroundMark x1="85127" y1="61616" x2="86888" y2="57912"/>
                        <a14:foregroundMark x1="87084" y1="77778" x2="89628" y2="78788"/>
                        <a14:foregroundMark x1="90998" y1="78788" x2="90998" y2="78788"/>
                        <a14:foregroundMark x1="90411" y1="77104" x2="90411" y2="77104"/>
                        <a14:foregroundMark x1="88258" y1="58586" x2="88258" y2="58586"/>
                        <a14:foregroundMark x1="87867" y1="56902" x2="87867" y2="56902"/>
                        <a14:foregroundMark x1="92564" y1="46465" x2="92564" y2="46465"/>
                        <a14:foregroundMark x1="91977" y1="45118" x2="91977" y2="45118"/>
                        <a14:foregroundMark x1="76712" y1="92593" x2="76712" y2="92593"/>
                        <a14:foregroundMark x1="76321" y1="90236" x2="76321" y2="90236"/>
                        <a14:foregroundMark x1="76321" y1="88215" x2="76125" y2="87879"/>
                        <a14:foregroundMark x1="64188" y1="77104" x2="68297" y2="76431"/>
                        <a14:foregroundMark x1="46967" y1="7744" x2="47750" y2="8754"/>
                        <a14:foregroundMark x1="93542" y1="27609" x2="93542" y2="27609"/>
                        <a14:foregroundMark x1="5088" y1="20875" x2="5088" y2="20875"/>
                        <a14:foregroundMark x1="5088" y1="19192" x2="5088" y2="19192"/>
                        <a14:foregroundMark x1="6654" y1="21212" x2="6654" y2="21212"/>
                        <a14:foregroundMark x1="7045" y1="20875" x2="7045" y2="20875"/>
                        <a14:foregroundMark x1="4305" y1="18182" x2="4305" y2="18182"/>
                        <a14:backgroundMark x1="35029" y1="36700" x2="35029" y2="36700"/>
                        <a14:backgroundMark x1="35616" y1="48822" x2="35616" y2="48822"/>
                        <a14:backgroundMark x1="43444" y1="63973" x2="43444" y2="63973"/>
                        <a14:backgroundMark x1="63796" y1="55892" x2="63796" y2="55892"/>
                        <a14:backgroundMark x1="47358" y1="21549" x2="47358" y2="21549"/>
                        <a14:backgroundMark x1="61840" y1="31313" x2="61840" y2="31313"/>
                        <a14:backgroundMark x1="65362" y1="37710" x2="65362" y2="37710"/>
                        <a14:backgroundMark x1="63601" y1="41414" x2="63601" y2="41414"/>
                        <a14:backgroundMark x1="61644" y1="49158" x2="61644" y2="49158"/>
                        <a14:backgroundMark x1="58317" y1="57912" x2="58317" y2="57912"/>
                        <a14:backgroundMark x1="57534" y1="53199" x2="57534" y2="53199"/>
                        <a14:backgroundMark x1="54599" y1="50168" x2="54599" y2="50168"/>
                        <a14:backgroundMark x1="55773" y1="42088" x2="55773" y2="42088"/>
                        <a14:backgroundMark x1="43444" y1="39057" x2="43444" y2="39057"/>
                        <a14:backgroundMark x1="32681" y1="53535" x2="32681" y2="53535"/>
                        <a14:backgroundMark x1="30528" y1="43771" x2="30528" y2="43771"/>
                        <a14:backgroundMark x1="32877" y1="43771" x2="32877" y2="43771"/>
                        <a14:backgroundMark x1="32485" y1="30976" x2="32485" y2="30976"/>
                        <a14:backgroundMark x1="39335" y1="46465" x2="39335" y2="46465"/>
                        <a14:backgroundMark x1="39922" y1="40741" x2="39922" y2="40741"/>
                        <a14:backgroundMark x1="41879" y1="48148" x2="41879" y2="48148"/>
                        <a14:backgroundMark x1="57926" y1="39394" x2="57926" y2="39394"/>
                        <a14:backgroundMark x1="59491" y1="37037" x2="59491" y2="37037"/>
                        <a14:backgroundMark x1="63209" y1="45455" x2="63209" y2="45455"/>
                        <a14:backgroundMark x1="91977" y1="22559" x2="92955" y2="22559"/>
                        <a14:backgroundMark x1="90802" y1="23232" x2="93738" y2="23569"/>
                        <a14:backgroundMark x1="80626" y1="43771" x2="80626" y2="43771"/>
                        <a14:backgroundMark x1="52055" y1="40741" x2="52055" y2="40741"/>
                      </a14:backgroundRemoval>
                    </a14:imgEffect>
                  </a14:imgLayer>
                </a14:imgProps>
              </a:ext>
              <a:ext uri="{28A0092B-C50C-407E-A947-70E740481C1C}">
                <a14:useLocalDpi xmlns:a14="http://schemas.microsoft.com/office/drawing/2010/main" val="0"/>
              </a:ext>
            </a:extLst>
          </a:blip>
          <a:srcRect/>
          <a:stretch/>
        </p:blipFill>
        <p:spPr>
          <a:xfrm>
            <a:off x="8237431" y="1827524"/>
            <a:ext cx="2333233" cy="1357491"/>
          </a:xfrm>
          <a:prstGeom prst="rect">
            <a:avLst/>
          </a:prstGeom>
        </p:spPr>
      </p:pic>
      <p:sp>
        <p:nvSpPr>
          <p:cNvPr id="24" name="Rectangle 23">
            <a:extLst>
              <a:ext uri="{FF2B5EF4-FFF2-40B4-BE49-F238E27FC236}">
                <a16:creationId xmlns:a16="http://schemas.microsoft.com/office/drawing/2014/main" id="{C13D84E6-1879-47AC-B1E6-89838630DCFD}"/>
              </a:ext>
            </a:extLst>
          </p:cNvPr>
          <p:cNvSpPr/>
          <p:nvPr/>
        </p:nvSpPr>
        <p:spPr>
          <a:xfrm>
            <a:off x="9806733" y="6556097"/>
            <a:ext cx="2521844" cy="243143"/>
          </a:xfrm>
          <a:prstGeom prst="rect">
            <a:avLst/>
          </a:prstGeom>
        </p:spPr>
        <p:txBody>
          <a:bodyPr wrap="none">
            <a:spAutoFit/>
          </a:bodyPr>
          <a:lstStyle/>
          <a:p>
            <a:r>
              <a:rPr lang="en-US" sz="980" dirty="0"/>
              <a:t>(c) 2020 Microsoft. All rights reserved.</a:t>
            </a:r>
          </a:p>
        </p:txBody>
      </p:sp>
    </p:spTree>
    <p:extLst>
      <p:ext uri="{BB962C8B-B14F-4D97-AF65-F5344CB8AC3E}">
        <p14:creationId xmlns:p14="http://schemas.microsoft.com/office/powerpoint/2010/main" val="291647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500"/>
                            </p:stCondLst>
                            <p:childTnLst>
                              <p:par>
                                <p:cTn id="14" presetID="10" presetClass="entr" presetSubtype="0" fill="hold" nodeType="after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animBg="1"/>
      <p:bldP spid="2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CEE120-1CE4-4CB8-9A45-C645450D1D46}"/>
              </a:ext>
            </a:extLst>
          </p:cNvPr>
          <p:cNvSpPr/>
          <p:nvPr/>
        </p:nvSpPr>
        <p:spPr>
          <a:xfrm>
            <a:off x="5977196" y="3247965"/>
            <a:ext cx="240772" cy="363946"/>
          </a:xfrm>
          <a:prstGeom prst="rect">
            <a:avLst/>
          </a:prstGeom>
        </p:spPr>
        <p:txBody>
          <a:bodyPr wrap="none">
            <a:spAutoFit/>
          </a:bodyPr>
          <a:lstStyle/>
          <a:p>
            <a:r>
              <a:rPr lang="en-US" sz="1765">
                <a:solidFill>
                  <a:srgbClr val="000000"/>
                </a:solidFill>
                <a:latin typeface="Times New Roman" panose="02020603050405020304" pitchFamily="18" charset="0"/>
              </a:rPr>
              <a:t> </a:t>
            </a:r>
            <a:endParaRPr lang="en-US" sz="1765"/>
          </a:p>
        </p:txBody>
      </p:sp>
      <p:sp>
        <p:nvSpPr>
          <p:cNvPr id="5" name="Rectangle 4">
            <a:extLst>
              <a:ext uri="{FF2B5EF4-FFF2-40B4-BE49-F238E27FC236}">
                <a16:creationId xmlns:a16="http://schemas.microsoft.com/office/drawing/2014/main" id="{5ABC2539-FF81-40BC-B9B9-B996EBC16E80}"/>
              </a:ext>
            </a:extLst>
          </p:cNvPr>
          <p:cNvSpPr/>
          <p:nvPr/>
        </p:nvSpPr>
        <p:spPr>
          <a:xfrm>
            <a:off x="5977196" y="3247965"/>
            <a:ext cx="240772" cy="363946"/>
          </a:xfrm>
          <a:prstGeom prst="rect">
            <a:avLst/>
          </a:prstGeom>
        </p:spPr>
        <p:txBody>
          <a:bodyPr wrap="none">
            <a:spAutoFit/>
          </a:bodyPr>
          <a:lstStyle/>
          <a:p>
            <a:r>
              <a:rPr lang="en-US" sz="1765">
                <a:solidFill>
                  <a:srgbClr val="000000"/>
                </a:solidFill>
                <a:latin typeface="Times New Roman" panose="02020603050405020304" pitchFamily="18" charset="0"/>
              </a:rPr>
              <a:t> </a:t>
            </a:r>
            <a:endParaRPr lang="en-US" sz="1765"/>
          </a:p>
        </p:txBody>
      </p:sp>
      <p:sp>
        <p:nvSpPr>
          <p:cNvPr id="6" name="Rectangle 5">
            <a:extLst>
              <a:ext uri="{FF2B5EF4-FFF2-40B4-BE49-F238E27FC236}">
                <a16:creationId xmlns:a16="http://schemas.microsoft.com/office/drawing/2014/main" id="{4CF1B0A6-B2A9-408C-98EA-82F4ECFF478A}"/>
              </a:ext>
            </a:extLst>
          </p:cNvPr>
          <p:cNvSpPr/>
          <p:nvPr/>
        </p:nvSpPr>
        <p:spPr>
          <a:xfrm>
            <a:off x="5977196" y="3247965"/>
            <a:ext cx="240772" cy="363946"/>
          </a:xfrm>
          <a:prstGeom prst="rect">
            <a:avLst/>
          </a:prstGeom>
        </p:spPr>
        <p:txBody>
          <a:bodyPr wrap="none">
            <a:spAutoFit/>
          </a:bodyPr>
          <a:lstStyle/>
          <a:p>
            <a:r>
              <a:rPr lang="en-US" sz="1765">
                <a:solidFill>
                  <a:srgbClr val="000000"/>
                </a:solidFill>
                <a:latin typeface="Times New Roman" panose="02020603050405020304" pitchFamily="18" charset="0"/>
              </a:rPr>
              <a:t> </a:t>
            </a:r>
            <a:endParaRPr lang="en-US" sz="1765"/>
          </a:p>
        </p:txBody>
      </p:sp>
      <p:pic>
        <p:nvPicPr>
          <p:cNvPr id="4" name="Picture 3">
            <a:extLst>
              <a:ext uri="{FF2B5EF4-FFF2-40B4-BE49-F238E27FC236}">
                <a16:creationId xmlns:a16="http://schemas.microsoft.com/office/drawing/2014/main" id="{BBB40D5F-2FD7-462F-8962-5A3BAE04D75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89"/>
            <a:ext cx="12192000" cy="5445466"/>
          </a:xfrm>
          <a:prstGeom prst="rect">
            <a:avLst/>
          </a:prstGeom>
          <a:noFill/>
        </p:spPr>
      </p:pic>
      <p:sp>
        <p:nvSpPr>
          <p:cNvPr id="2" name="Title 1">
            <a:extLst>
              <a:ext uri="{FF2B5EF4-FFF2-40B4-BE49-F238E27FC236}">
                <a16:creationId xmlns:a16="http://schemas.microsoft.com/office/drawing/2014/main" id="{68977D59-1D42-43E4-BC9C-9181956FAF5B}"/>
              </a:ext>
            </a:extLst>
          </p:cNvPr>
          <p:cNvSpPr>
            <a:spLocks noGrp="1"/>
          </p:cNvSpPr>
          <p:nvPr>
            <p:ph type="title"/>
          </p:nvPr>
        </p:nvSpPr>
        <p:spPr>
          <a:xfrm>
            <a:off x="610085" y="5796684"/>
            <a:ext cx="11018520" cy="482763"/>
          </a:xfrm>
        </p:spPr>
        <p:txBody>
          <a:bodyPr>
            <a:normAutofit fontScale="90000"/>
          </a:bodyPr>
          <a:lstStyle/>
          <a:p>
            <a:r>
              <a:rPr lang="en-GB" sz="3529" dirty="0"/>
              <a:t>The birth of quantum computers</a:t>
            </a:r>
            <a:endParaRPr lang="en-US" sz="3529" dirty="0"/>
          </a:p>
        </p:txBody>
      </p:sp>
      <p:sp>
        <p:nvSpPr>
          <p:cNvPr id="7" name="Rectangle 6">
            <a:extLst>
              <a:ext uri="{FF2B5EF4-FFF2-40B4-BE49-F238E27FC236}">
                <a16:creationId xmlns:a16="http://schemas.microsoft.com/office/drawing/2014/main" id="{1C4624AE-E885-4E07-B97F-C5F69F78DE89}"/>
              </a:ext>
            </a:extLst>
          </p:cNvPr>
          <p:cNvSpPr/>
          <p:nvPr/>
        </p:nvSpPr>
        <p:spPr bwMode="auto">
          <a:xfrm>
            <a:off x="1" y="487"/>
            <a:ext cx="12191999" cy="5445468"/>
          </a:xfrm>
          <a:prstGeom prst="rect">
            <a:avLst/>
          </a:prstGeom>
          <a:solidFill>
            <a:schemeClr val="bg1">
              <a:alpha val="4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8" name="Rectangle 7">
            <a:extLst>
              <a:ext uri="{FF2B5EF4-FFF2-40B4-BE49-F238E27FC236}">
                <a16:creationId xmlns:a16="http://schemas.microsoft.com/office/drawing/2014/main" id="{E5A5A853-C8EF-4A53-AA62-EB57E8E6BB0A}"/>
              </a:ext>
            </a:extLst>
          </p:cNvPr>
          <p:cNvSpPr/>
          <p:nvPr/>
        </p:nvSpPr>
        <p:spPr>
          <a:xfrm>
            <a:off x="9806733" y="6556097"/>
            <a:ext cx="2521844" cy="243143"/>
          </a:xfrm>
          <a:prstGeom prst="rect">
            <a:avLst/>
          </a:prstGeom>
        </p:spPr>
        <p:txBody>
          <a:bodyPr wrap="none">
            <a:spAutoFit/>
          </a:bodyPr>
          <a:lstStyle/>
          <a:p>
            <a:r>
              <a:rPr lang="en-US" sz="980" dirty="0"/>
              <a:t>(c) 2020 Microsoft. All rights reserved.</a:t>
            </a:r>
          </a:p>
        </p:txBody>
      </p:sp>
    </p:spTree>
    <p:extLst>
      <p:ext uri="{BB962C8B-B14F-4D97-AF65-F5344CB8AC3E}">
        <p14:creationId xmlns:p14="http://schemas.microsoft.com/office/powerpoint/2010/main" val="424943402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solidFill>
                  <a:schemeClr val="tx1"/>
                </a:solidFill>
              </a:rPr>
              <a:t>Next historic application: </a:t>
            </a:r>
            <a:r>
              <a:rPr lang="en-GB">
                <a:solidFill>
                  <a:schemeClr val="tx1"/>
                </a:solidFill>
              </a:rPr>
              <a:t>integer factorization</a:t>
            </a:r>
            <a:endParaRPr lang="en-GB" dirty="0">
              <a:solidFill>
                <a:schemeClr val="tx1"/>
              </a:solidFill>
            </a:endParaRPr>
          </a:p>
        </p:txBody>
      </p:sp>
      <p:sp>
        <p:nvSpPr>
          <p:cNvPr id="4" name="TextBox 3"/>
          <p:cNvSpPr txBox="1"/>
          <p:nvPr/>
        </p:nvSpPr>
        <p:spPr>
          <a:xfrm>
            <a:off x="2746540" y="1426898"/>
            <a:ext cx="7970874" cy="3107782"/>
          </a:xfrm>
          <a:prstGeom prst="rect">
            <a:avLst/>
          </a:prstGeom>
          <a:noFill/>
        </p:spPr>
        <p:txBody>
          <a:bodyPr wrap="square" rtlCol="0">
            <a:spAutoFit/>
          </a:bodyPr>
          <a:lstStyle/>
          <a:p>
            <a:pPr defTabSz="914049">
              <a:defRPr/>
            </a:pPr>
            <a:r>
              <a:rPr lang="en-US" sz="1961" dirty="0">
                <a:latin typeface="Segoe UI Light"/>
                <a:cs typeface="Calibri"/>
              </a:rPr>
              <a:t>25195908475657893494027183240048398571429282126204032027777137836043662020707595556264018525880784406918290641249515082189298559149176184502808489120072844992687392807287776735971418347270261896375014971824691165077613379859095700097330459748808428401797429100642458691817195118746121515172654632282216869987549182422433637259085141865462043576798423387184774447920739934236584823824281198163815010674810451660377306056201619676256133844143603833904414952634432190114657544454178424020924616515723350778707749817125772467962926386356373289912154831438167899885040445364023527381951378636564391212010397122822120720357</a:t>
            </a:r>
            <a:endParaRPr lang="en-US" sz="2350" dirty="0">
              <a:latin typeface="Segoe UI Light"/>
              <a:cs typeface="Calibri"/>
            </a:endParaRPr>
          </a:p>
        </p:txBody>
      </p:sp>
      <p:sp>
        <p:nvSpPr>
          <p:cNvPr id="5" name="TextBox 4"/>
          <p:cNvSpPr txBox="1"/>
          <p:nvPr/>
        </p:nvSpPr>
        <p:spPr>
          <a:xfrm>
            <a:off x="650968" y="2301903"/>
            <a:ext cx="1647237" cy="1357769"/>
          </a:xfrm>
          <a:prstGeom prst="rect">
            <a:avLst/>
          </a:prstGeom>
          <a:noFill/>
        </p:spPr>
        <p:txBody>
          <a:bodyPr wrap="none" rtlCol="0">
            <a:spAutoFit/>
          </a:bodyPr>
          <a:lstStyle/>
          <a:p>
            <a:pPr algn="ctr" defTabSz="914049">
              <a:defRPr/>
            </a:pPr>
            <a:r>
              <a:rPr lang="en-US" sz="2745" dirty="0">
                <a:latin typeface="Segoe UI Light"/>
                <a:cs typeface="Calibri"/>
              </a:rPr>
              <a:t>RSA-2048</a:t>
            </a:r>
          </a:p>
          <a:p>
            <a:pPr algn="ctr" defTabSz="914049">
              <a:defRPr/>
            </a:pPr>
            <a:r>
              <a:rPr lang="en-US" sz="2745" dirty="0">
                <a:latin typeface="Segoe UI Light"/>
                <a:cs typeface="Calibri"/>
              </a:rPr>
              <a:t>Challenge</a:t>
            </a:r>
          </a:p>
          <a:p>
            <a:pPr algn="ctr" defTabSz="914049">
              <a:defRPr/>
            </a:pPr>
            <a:r>
              <a:rPr lang="en-US" sz="2745" dirty="0">
                <a:latin typeface="Segoe UI Light"/>
                <a:cs typeface="Calibri"/>
              </a:rPr>
              <a:t>Problem</a:t>
            </a:r>
          </a:p>
        </p:txBody>
      </p:sp>
      <p:cxnSp>
        <p:nvCxnSpPr>
          <p:cNvPr id="7" name="Straight Connector 6"/>
          <p:cNvCxnSpPr/>
          <p:nvPr/>
        </p:nvCxnSpPr>
        <p:spPr>
          <a:xfrm>
            <a:off x="2335193" y="1416238"/>
            <a:ext cx="0" cy="4704009"/>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57218EB-7FCC-4C1A-848E-765F5198760D}"/>
              </a:ext>
            </a:extLst>
          </p:cNvPr>
          <p:cNvSpPr/>
          <p:nvPr/>
        </p:nvSpPr>
        <p:spPr>
          <a:xfrm>
            <a:off x="9806733" y="6556097"/>
            <a:ext cx="2521844" cy="243143"/>
          </a:xfrm>
          <a:prstGeom prst="rect">
            <a:avLst/>
          </a:prstGeom>
        </p:spPr>
        <p:txBody>
          <a:bodyPr wrap="none">
            <a:spAutoFit/>
          </a:bodyPr>
          <a:lstStyle/>
          <a:p>
            <a:r>
              <a:rPr lang="en-US" sz="980" dirty="0"/>
              <a:t>(c) 2020 Microsoft. All rights reserved.</a:t>
            </a:r>
          </a:p>
        </p:txBody>
      </p:sp>
      <p:sp>
        <p:nvSpPr>
          <p:cNvPr id="18" name="Text Placeholder 2">
            <a:extLst>
              <a:ext uri="{FF2B5EF4-FFF2-40B4-BE49-F238E27FC236}">
                <a16:creationId xmlns:a16="http://schemas.microsoft.com/office/drawing/2014/main" id="{71BD1B0C-1F66-4819-B371-F1E15EB88638}"/>
              </a:ext>
            </a:extLst>
          </p:cNvPr>
          <p:cNvSpPr txBox="1">
            <a:spLocks/>
          </p:cNvSpPr>
          <p:nvPr/>
        </p:nvSpPr>
        <p:spPr>
          <a:xfrm>
            <a:off x="269303" y="4773639"/>
            <a:ext cx="11655078" cy="1613875"/>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dirty="0"/>
              <a:t>Classical computer: </a:t>
            </a:r>
            <a:r>
              <a:rPr lang="en-US" sz="3137" b="1" dirty="0">
                <a:solidFill>
                  <a:schemeClr val="tx2"/>
                </a:solidFill>
              </a:rPr>
              <a:t>1 billion years</a:t>
            </a:r>
            <a:r>
              <a:rPr lang="en-US" sz="3137" dirty="0"/>
              <a:t> (that’s why we use RSA!)</a:t>
            </a:r>
          </a:p>
          <a:p>
            <a:r>
              <a:rPr lang="en-US" sz="3137" dirty="0"/>
              <a:t>Quantum computer: </a:t>
            </a:r>
            <a:r>
              <a:rPr lang="en-US" sz="3137" b="1" dirty="0">
                <a:solidFill>
                  <a:schemeClr val="tx2"/>
                </a:solidFill>
              </a:rPr>
              <a:t>100 seconds</a:t>
            </a:r>
          </a:p>
          <a:p>
            <a:r>
              <a:rPr lang="en-US" sz="3137" dirty="0"/>
              <a:t>Need to understand the threat and invest in post-quantum crypto</a:t>
            </a:r>
            <a:endParaRPr lang="en-US" sz="2353" dirty="0"/>
          </a:p>
        </p:txBody>
      </p:sp>
    </p:spTree>
    <p:extLst>
      <p:ext uri="{BB962C8B-B14F-4D97-AF65-F5344CB8AC3E}">
        <p14:creationId xmlns:p14="http://schemas.microsoft.com/office/powerpoint/2010/main" val="188084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AF05C78-5C0C-A14D-A956-44FDE48FB051}"/>
              </a:ext>
            </a:extLst>
          </p:cNvPr>
          <p:cNvSpPr/>
          <p:nvPr/>
        </p:nvSpPr>
        <p:spPr>
          <a:xfrm>
            <a:off x="224901" y="5945810"/>
            <a:ext cx="189395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A1F20"/>
                </a:solidFill>
                <a:effectLst/>
                <a:uLnTx/>
                <a:uFillTx/>
                <a:latin typeface="Catamaran ExtraBold"/>
                <a:ea typeface="+mn-ea"/>
                <a:cs typeface="+mn-cs"/>
              </a:rPr>
              <a:t>OUR EDGE IS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A1F20"/>
                </a:solidFill>
                <a:effectLst/>
                <a:uLnTx/>
                <a:uFillTx/>
                <a:latin typeface="Catamaran ExtraBold"/>
                <a:ea typeface="+mn-ea"/>
                <a:cs typeface="+mn-cs"/>
              </a:rPr>
              <a:t>OUR PARTNER NETWORK</a:t>
            </a:r>
          </a:p>
        </p:txBody>
      </p:sp>
      <p:grpSp>
        <p:nvGrpSpPr>
          <p:cNvPr id="14" name="Group 13">
            <a:extLst>
              <a:ext uri="{FF2B5EF4-FFF2-40B4-BE49-F238E27FC236}">
                <a16:creationId xmlns:a16="http://schemas.microsoft.com/office/drawing/2014/main" id="{2DABF2E3-B36E-2543-96EE-E597B137D692}"/>
              </a:ext>
            </a:extLst>
          </p:cNvPr>
          <p:cNvGrpSpPr/>
          <p:nvPr/>
        </p:nvGrpSpPr>
        <p:grpSpPr>
          <a:xfrm>
            <a:off x="2159265" y="6046534"/>
            <a:ext cx="2676797" cy="338554"/>
            <a:chOff x="2109584" y="6046534"/>
            <a:chExt cx="2944477" cy="338554"/>
          </a:xfrm>
        </p:grpSpPr>
        <p:sp>
          <p:nvSpPr>
            <p:cNvPr id="15" name="Rectangle 14">
              <a:extLst>
                <a:ext uri="{FF2B5EF4-FFF2-40B4-BE49-F238E27FC236}">
                  <a16:creationId xmlns:a16="http://schemas.microsoft.com/office/drawing/2014/main" id="{E7F8D299-3C31-9B4A-BE04-0722C81C0FAD}"/>
                </a:ext>
              </a:extLst>
            </p:cNvPr>
            <p:cNvSpPr/>
            <p:nvPr/>
          </p:nvSpPr>
          <p:spPr>
            <a:xfrm>
              <a:off x="2666869" y="6108089"/>
              <a:ext cx="2387192"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A1F20"/>
                  </a:solidFill>
                  <a:effectLst/>
                  <a:uLnTx/>
                  <a:uFillTx/>
                  <a:latin typeface="Montserrat"/>
                  <a:ea typeface="+mn-ea"/>
                  <a:cs typeface="+mn-cs"/>
                </a:rPr>
                <a:t>Technology leaders and experts worldwide</a:t>
              </a:r>
            </a:p>
          </p:txBody>
        </p:sp>
        <p:sp>
          <p:nvSpPr>
            <p:cNvPr id="17" name="TextBox 16">
              <a:extLst>
                <a:ext uri="{FF2B5EF4-FFF2-40B4-BE49-F238E27FC236}">
                  <a16:creationId xmlns:a16="http://schemas.microsoft.com/office/drawing/2014/main" id="{DF6EE68C-FAC6-C64F-9546-1980335FF483}"/>
                </a:ext>
              </a:extLst>
            </p:cNvPr>
            <p:cNvSpPr txBox="1"/>
            <p:nvPr/>
          </p:nvSpPr>
          <p:spPr>
            <a:xfrm>
              <a:off x="2109584" y="6046534"/>
              <a:ext cx="659829"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F20"/>
                  </a:solidFill>
                  <a:effectLst/>
                  <a:uLnTx/>
                  <a:uFillTx/>
                  <a:latin typeface="Catamaran ExtraBold"/>
                  <a:ea typeface="+mn-ea"/>
                  <a:cs typeface="+mn-cs"/>
                </a:rPr>
                <a:t>300+</a:t>
              </a:r>
            </a:p>
          </p:txBody>
        </p:sp>
      </p:grpSp>
      <p:grpSp>
        <p:nvGrpSpPr>
          <p:cNvPr id="18" name="Group 17">
            <a:extLst>
              <a:ext uri="{FF2B5EF4-FFF2-40B4-BE49-F238E27FC236}">
                <a16:creationId xmlns:a16="http://schemas.microsoft.com/office/drawing/2014/main" id="{BC4B9200-C165-F34B-96A6-AD3B7C6C67A5}"/>
              </a:ext>
            </a:extLst>
          </p:cNvPr>
          <p:cNvGrpSpPr/>
          <p:nvPr/>
        </p:nvGrpSpPr>
        <p:grpSpPr>
          <a:xfrm>
            <a:off x="5076812" y="6046534"/>
            <a:ext cx="1215295" cy="338554"/>
            <a:chOff x="5061408" y="6046534"/>
            <a:chExt cx="1336824" cy="338554"/>
          </a:xfrm>
        </p:grpSpPr>
        <p:sp>
          <p:nvSpPr>
            <p:cNvPr id="26" name="Rectangle 25">
              <a:extLst>
                <a:ext uri="{FF2B5EF4-FFF2-40B4-BE49-F238E27FC236}">
                  <a16:creationId xmlns:a16="http://schemas.microsoft.com/office/drawing/2014/main" id="{1468395B-7D12-C545-87E2-368A87538A5B}"/>
                </a:ext>
              </a:extLst>
            </p:cNvPr>
            <p:cNvSpPr/>
            <p:nvPr/>
          </p:nvSpPr>
          <p:spPr>
            <a:xfrm>
              <a:off x="5391225" y="6108089"/>
              <a:ext cx="1007007"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A1F20"/>
                  </a:solidFill>
                  <a:effectLst/>
                  <a:uLnTx/>
                  <a:uFillTx/>
                  <a:latin typeface="Montserrat"/>
                  <a:ea typeface="+mn-ea"/>
                  <a:cs typeface="+mn-cs"/>
                </a:rPr>
                <a:t>Microsoft MVP’s</a:t>
              </a:r>
            </a:p>
          </p:txBody>
        </p:sp>
        <p:sp>
          <p:nvSpPr>
            <p:cNvPr id="28" name="TextBox 27">
              <a:extLst>
                <a:ext uri="{FF2B5EF4-FFF2-40B4-BE49-F238E27FC236}">
                  <a16:creationId xmlns:a16="http://schemas.microsoft.com/office/drawing/2014/main" id="{4F5A43FF-766E-6346-A9A5-766268AC6407}"/>
                </a:ext>
              </a:extLst>
            </p:cNvPr>
            <p:cNvSpPr txBox="1"/>
            <p:nvPr/>
          </p:nvSpPr>
          <p:spPr>
            <a:xfrm>
              <a:off x="5061408" y="6046534"/>
              <a:ext cx="432362"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F20"/>
                  </a:solidFill>
                  <a:effectLst/>
                  <a:uLnTx/>
                  <a:uFillTx/>
                  <a:latin typeface="Catamaran ExtraBold"/>
                  <a:ea typeface="+mn-ea"/>
                  <a:cs typeface="+mn-cs"/>
                </a:rPr>
                <a:t>29</a:t>
              </a:r>
            </a:p>
          </p:txBody>
        </p:sp>
      </p:grpSp>
      <p:grpSp>
        <p:nvGrpSpPr>
          <p:cNvPr id="29" name="Group 28">
            <a:extLst>
              <a:ext uri="{FF2B5EF4-FFF2-40B4-BE49-F238E27FC236}">
                <a16:creationId xmlns:a16="http://schemas.microsoft.com/office/drawing/2014/main" id="{1CB8D98B-4F2D-ED45-BA25-B4750249B254}"/>
              </a:ext>
            </a:extLst>
          </p:cNvPr>
          <p:cNvGrpSpPr/>
          <p:nvPr/>
        </p:nvGrpSpPr>
        <p:grpSpPr>
          <a:xfrm>
            <a:off x="6477915" y="6046534"/>
            <a:ext cx="1691095" cy="338554"/>
            <a:chOff x="6456766" y="6046534"/>
            <a:chExt cx="1860204" cy="338554"/>
          </a:xfrm>
        </p:grpSpPr>
        <p:sp>
          <p:nvSpPr>
            <p:cNvPr id="30" name="Rectangle 29">
              <a:extLst>
                <a:ext uri="{FF2B5EF4-FFF2-40B4-BE49-F238E27FC236}">
                  <a16:creationId xmlns:a16="http://schemas.microsoft.com/office/drawing/2014/main" id="{D70D14B3-29A6-814E-BC67-F2BAAB7FCE96}"/>
                </a:ext>
              </a:extLst>
            </p:cNvPr>
            <p:cNvSpPr/>
            <p:nvPr/>
          </p:nvSpPr>
          <p:spPr>
            <a:xfrm>
              <a:off x="6671968" y="6108089"/>
              <a:ext cx="1645002"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A1F20"/>
                  </a:solidFill>
                  <a:effectLst/>
                  <a:uLnTx/>
                  <a:uFillTx/>
                  <a:latin typeface="Montserrat"/>
                  <a:ea typeface="+mn-ea"/>
                  <a:cs typeface="+mn-cs"/>
                </a:rPr>
                <a:t>Microsoft Regional Directors</a:t>
              </a:r>
            </a:p>
          </p:txBody>
        </p:sp>
        <p:sp>
          <p:nvSpPr>
            <p:cNvPr id="31" name="TextBox 30">
              <a:extLst>
                <a:ext uri="{FF2B5EF4-FFF2-40B4-BE49-F238E27FC236}">
                  <a16:creationId xmlns:a16="http://schemas.microsoft.com/office/drawing/2014/main" id="{814F51CA-BD2E-3C4D-A05E-04DC428BDEB7}"/>
                </a:ext>
              </a:extLst>
            </p:cNvPr>
            <p:cNvSpPr txBox="1"/>
            <p:nvPr/>
          </p:nvSpPr>
          <p:spPr>
            <a:xfrm>
              <a:off x="6456766" y="6046534"/>
              <a:ext cx="317748"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F20"/>
                  </a:solidFill>
                  <a:effectLst/>
                  <a:uLnTx/>
                  <a:uFillTx/>
                  <a:latin typeface="Catamaran ExtraBold"/>
                  <a:ea typeface="+mn-ea"/>
                  <a:cs typeface="+mn-cs"/>
                </a:rPr>
                <a:t>8</a:t>
              </a:r>
            </a:p>
          </p:txBody>
        </p:sp>
      </p:grpSp>
      <p:grpSp>
        <p:nvGrpSpPr>
          <p:cNvPr id="32" name="Group 31">
            <a:extLst>
              <a:ext uri="{FF2B5EF4-FFF2-40B4-BE49-F238E27FC236}">
                <a16:creationId xmlns:a16="http://schemas.microsoft.com/office/drawing/2014/main" id="{87B57184-7D94-614A-9893-5BCF03450309}"/>
              </a:ext>
            </a:extLst>
          </p:cNvPr>
          <p:cNvGrpSpPr/>
          <p:nvPr/>
        </p:nvGrpSpPr>
        <p:grpSpPr>
          <a:xfrm>
            <a:off x="8454742" y="6046534"/>
            <a:ext cx="2606236" cy="338554"/>
            <a:chOff x="8409494" y="6046534"/>
            <a:chExt cx="2866860" cy="338554"/>
          </a:xfrm>
        </p:grpSpPr>
        <p:sp>
          <p:nvSpPr>
            <p:cNvPr id="33" name="Rectangle 32">
              <a:extLst>
                <a:ext uri="{FF2B5EF4-FFF2-40B4-BE49-F238E27FC236}">
                  <a16:creationId xmlns:a16="http://schemas.microsoft.com/office/drawing/2014/main" id="{3E564BC2-9948-5345-A215-123F066B3D9A}"/>
                </a:ext>
              </a:extLst>
            </p:cNvPr>
            <p:cNvSpPr/>
            <p:nvPr/>
          </p:nvSpPr>
          <p:spPr>
            <a:xfrm>
              <a:off x="8724052" y="6108089"/>
              <a:ext cx="2552302"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A1F20"/>
                  </a:solidFill>
                  <a:effectLst/>
                  <a:uLnTx/>
                  <a:uFillTx/>
                  <a:latin typeface="Montserrat"/>
                  <a:ea typeface="+mn-ea"/>
                  <a:cs typeface="+mn-cs"/>
                </a:rPr>
                <a:t>Avg years of experience of a Solliance Partner </a:t>
              </a:r>
            </a:p>
          </p:txBody>
        </p:sp>
        <p:sp>
          <p:nvSpPr>
            <p:cNvPr id="34" name="TextBox 33">
              <a:extLst>
                <a:ext uri="{FF2B5EF4-FFF2-40B4-BE49-F238E27FC236}">
                  <a16:creationId xmlns:a16="http://schemas.microsoft.com/office/drawing/2014/main" id="{77275BF0-652A-B044-B5F7-C5C16AFAA731}"/>
                </a:ext>
              </a:extLst>
            </p:cNvPr>
            <p:cNvSpPr txBox="1"/>
            <p:nvPr/>
          </p:nvSpPr>
          <p:spPr>
            <a:xfrm>
              <a:off x="8409494" y="6046534"/>
              <a:ext cx="417102"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F20"/>
                  </a:solidFill>
                  <a:effectLst/>
                  <a:uLnTx/>
                  <a:uFillTx/>
                  <a:latin typeface="Catamaran ExtraBold"/>
                  <a:ea typeface="+mn-ea"/>
                  <a:cs typeface="+mn-cs"/>
                </a:rPr>
                <a:t>20</a:t>
              </a:r>
            </a:p>
          </p:txBody>
        </p:sp>
      </p:grpSp>
      <p:sp>
        <p:nvSpPr>
          <p:cNvPr id="37" name="Title 4">
            <a:extLst>
              <a:ext uri="{FF2B5EF4-FFF2-40B4-BE49-F238E27FC236}">
                <a16:creationId xmlns:a16="http://schemas.microsoft.com/office/drawing/2014/main" id="{BE6202F4-BC72-0B4E-9391-C82CDF77F0D5}"/>
              </a:ext>
            </a:extLst>
          </p:cNvPr>
          <p:cNvSpPr txBox="1">
            <a:spLocks/>
          </p:cNvSpPr>
          <p:nvPr/>
        </p:nvSpPr>
        <p:spPr>
          <a:xfrm>
            <a:off x="4686920" y="3669836"/>
            <a:ext cx="2818160" cy="4307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j-ea"/>
              </a:rPr>
              <a:t>CORE PRACTICES</a:t>
            </a:r>
          </a:p>
        </p:txBody>
      </p:sp>
      <p:sp>
        <p:nvSpPr>
          <p:cNvPr id="76" name="Text Placeholder 18">
            <a:extLst>
              <a:ext uri="{FF2B5EF4-FFF2-40B4-BE49-F238E27FC236}">
                <a16:creationId xmlns:a16="http://schemas.microsoft.com/office/drawing/2014/main" id="{FC139983-A63A-EF4A-A6E0-96C6A8079C37}"/>
              </a:ext>
            </a:extLst>
          </p:cNvPr>
          <p:cNvSpPr txBox="1">
            <a:spLocks/>
          </p:cNvSpPr>
          <p:nvPr/>
        </p:nvSpPr>
        <p:spPr>
          <a:xfrm>
            <a:off x="1818874" y="3043770"/>
            <a:ext cx="2824251" cy="48171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1A1F20"/>
                </a:solidFill>
                <a:effectLst/>
                <a:uLnTx/>
                <a:uFillTx/>
                <a:latin typeface="Montserrat"/>
                <a:ea typeface="+mn-ea"/>
                <a:cs typeface="+mn-cs"/>
              </a:rPr>
              <a:t>Providing rare, lone wolf technical experts a pack to run with since 1998.</a:t>
            </a:r>
          </a:p>
        </p:txBody>
      </p:sp>
      <p:sp>
        <p:nvSpPr>
          <p:cNvPr id="77" name="Text Placeholder 19">
            <a:extLst>
              <a:ext uri="{FF2B5EF4-FFF2-40B4-BE49-F238E27FC236}">
                <a16:creationId xmlns:a16="http://schemas.microsoft.com/office/drawing/2014/main" id="{01EBB8B3-9721-CE42-9FD8-E2DF9CF968FD}"/>
              </a:ext>
            </a:extLst>
          </p:cNvPr>
          <p:cNvSpPr txBox="1">
            <a:spLocks/>
          </p:cNvSpPr>
          <p:nvPr/>
        </p:nvSpPr>
        <p:spPr>
          <a:xfrm>
            <a:off x="1530106" y="2719738"/>
            <a:ext cx="3401786"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A1F20"/>
                </a:solidFill>
                <a:effectLst/>
                <a:uLnTx/>
                <a:uFillTx/>
                <a:latin typeface="Montserrat"/>
                <a:ea typeface="+mn-ea"/>
                <a:cs typeface="+mn-cs"/>
              </a:rPr>
              <a:t>Thought Leaders</a:t>
            </a:r>
          </a:p>
        </p:txBody>
      </p:sp>
      <p:pic>
        <p:nvPicPr>
          <p:cNvPr id="78" name="Picture Placeholder 26" descr="Two wild wolves walking on a snow-covered road">
            <a:extLst>
              <a:ext uri="{FF2B5EF4-FFF2-40B4-BE49-F238E27FC236}">
                <a16:creationId xmlns:a16="http://schemas.microsoft.com/office/drawing/2014/main" id="{BD09CBDD-F1BD-CF44-9861-F3D316636C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105592" y="1043424"/>
            <a:ext cx="2250815" cy="1656083"/>
          </a:xfrm>
          <a:prstGeom prst="rect">
            <a:avLst/>
          </a:prstGeom>
        </p:spPr>
      </p:pic>
      <p:sp>
        <p:nvSpPr>
          <p:cNvPr id="83" name="Text Placeholder 21">
            <a:extLst>
              <a:ext uri="{FF2B5EF4-FFF2-40B4-BE49-F238E27FC236}">
                <a16:creationId xmlns:a16="http://schemas.microsoft.com/office/drawing/2014/main" id="{BCADD5C9-9566-654F-9785-FB4AE54981B2}"/>
              </a:ext>
            </a:extLst>
          </p:cNvPr>
          <p:cNvSpPr txBox="1">
            <a:spLocks/>
          </p:cNvSpPr>
          <p:nvPr/>
        </p:nvSpPr>
        <p:spPr>
          <a:xfrm>
            <a:off x="4652666" y="3050018"/>
            <a:ext cx="2886669" cy="583215"/>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1A1F20"/>
                </a:solidFill>
                <a:effectLst/>
                <a:uLnTx/>
                <a:uFillTx/>
                <a:latin typeface="Montserrat"/>
                <a:ea typeface="+mn-ea"/>
                <a:cs typeface="+mn-cs"/>
              </a:rPr>
              <a:t>Deliver A Team of solution experts to our customers, focusing on innovation.</a:t>
            </a:r>
          </a:p>
        </p:txBody>
      </p:sp>
      <p:sp>
        <p:nvSpPr>
          <p:cNvPr id="84" name="Text Placeholder 22">
            <a:extLst>
              <a:ext uri="{FF2B5EF4-FFF2-40B4-BE49-F238E27FC236}">
                <a16:creationId xmlns:a16="http://schemas.microsoft.com/office/drawing/2014/main" id="{84646352-3726-7246-AC3A-7B9EAA9020B4}"/>
              </a:ext>
            </a:extLst>
          </p:cNvPr>
          <p:cNvSpPr txBox="1">
            <a:spLocks/>
          </p:cNvSpPr>
          <p:nvPr/>
        </p:nvSpPr>
        <p:spPr>
          <a:xfrm>
            <a:off x="4395107" y="2725986"/>
            <a:ext cx="3401786"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A1F20"/>
                </a:solidFill>
                <a:effectLst/>
                <a:uLnTx/>
                <a:uFillTx/>
                <a:latin typeface="Montserrat"/>
                <a:ea typeface="+mn-ea"/>
                <a:cs typeface="+mn-cs"/>
              </a:rPr>
              <a:t>Comprehensive Teams</a:t>
            </a:r>
          </a:p>
        </p:txBody>
      </p:sp>
      <p:pic>
        <p:nvPicPr>
          <p:cNvPr id="85" name="Picture Placeholder 28" descr="A group of people in a body of water&#10;&#10;Description automatically generated with medium confidence">
            <a:extLst>
              <a:ext uri="{FF2B5EF4-FFF2-40B4-BE49-F238E27FC236}">
                <a16:creationId xmlns:a16="http://schemas.microsoft.com/office/drawing/2014/main" id="{2EEF67EB-4EED-0F40-8687-8CDD0403621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4970593" y="1048994"/>
            <a:ext cx="2250815" cy="1658371"/>
          </a:xfrm>
          <a:prstGeom prst="rect">
            <a:avLst/>
          </a:prstGeom>
          <a:solidFill>
            <a:schemeClr val="bg2"/>
          </a:solidFill>
        </p:spPr>
      </p:pic>
      <p:sp>
        <p:nvSpPr>
          <p:cNvPr id="86" name="Text Placeholder 23">
            <a:extLst>
              <a:ext uri="{FF2B5EF4-FFF2-40B4-BE49-F238E27FC236}">
                <a16:creationId xmlns:a16="http://schemas.microsoft.com/office/drawing/2014/main" id="{ABD91BF4-C5E1-7245-B941-3B7B8DE69F06}"/>
              </a:ext>
            </a:extLst>
          </p:cNvPr>
          <p:cNvSpPr txBox="1">
            <a:spLocks/>
          </p:cNvSpPr>
          <p:nvPr/>
        </p:nvSpPr>
        <p:spPr>
          <a:xfrm>
            <a:off x="7550365" y="3056907"/>
            <a:ext cx="2818160" cy="583215"/>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1A1F20"/>
                </a:solidFill>
                <a:effectLst/>
                <a:uLnTx/>
                <a:uFillTx/>
                <a:latin typeface="Montserrat"/>
                <a:ea typeface="+mn-ea"/>
                <a:cs typeface="+mn-cs"/>
              </a:rPr>
              <a:t>Our 300+ experts average 20+ years of experience and span 18 countries.</a:t>
            </a:r>
          </a:p>
        </p:txBody>
      </p:sp>
      <p:sp>
        <p:nvSpPr>
          <p:cNvPr id="87" name="Text Placeholder 24">
            <a:extLst>
              <a:ext uri="{FF2B5EF4-FFF2-40B4-BE49-F238E27FC236}">
                <a16:creationId xmlns:a16="http://schemas.microsoft.com/office/drawing/2014/main" id="{CF15E00F-5E4F-654A-9B27-401D95E66B24}"/>
              </a:ext>
            </a:extLst>
          </p:cNvPr>
          <p:cNvSpPr txBox="1">
            <a:spLocks/>
          </p:cNvSpPr>
          <p:nvPr/>
        </p:nvSpPr>
        <p:spPr>
          <a:xfrm>
            <a:off x="7258552" y="2732875"/>
            <a:ext cx="3401786"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A1F20"/>
                </a:solidFill>
                <a:effectLst/>
                <a:uLnTx/>
                <a:uFillTx/>
                <a:latin typeface="Montserrat"/>
                <a:ea typeface="+mn-ea"/>
                <a:cs typeface="+mn-cs"/>
              </a:rPr>
              <a:t>Global Experience</a:t>
            </a:r>
          </a:p>
        </p:txBody>
      </p:sp>
      <p:pic>
        <p:nvPicPr>
          <p:cNvPr id="88" name="Picture Placeholder 37" descr="The futuristic interface of a planet">
            <a:extLst>
              <a:ext uri="{FF2B5EF4-FFF2-40B4-BE49-F238E27FC236}">
                <a16:creationId xmlns:a16="http://schemas.microsoft.com/office/drawing/2014/main" id="{438CD239-91D8-864D-8891-77379560DC0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7832483" y="1054638"/>
            <a:ext cx="2253925" cy="1658372"/>
          </a:xfrm>
          <a:prstGeom prst="rect">
            <a:avLst/>
          </a:prstGeom>
        </p:spPr>
      </p:pic>
      <p:grpSp>
        <p:nvGrpSpPr>
          <p:cNvPr id="8" name="Group 7">
            <a:extLst>
              <a:ext uri="{FF2B5EF4-FFF2-40B4-BE49-F238E27FC236}">
                <a16:creationId xmlns:a16="http://schemas.microsoft.com/office/drawing/2014/main" id="{75B16567-525A-16F0-BC64-5888080E9273}"/>
              </a:ext>
            </a:extLst>
          </p:cNvPr>
          <p:cNvGrpSpPr/>
          <p:nvPr/>
        </p:nvGrpSpPr>
        <p:grpSpPr>
          <a:xfrm>
            <a:off x="4606402" y="4131505"/>
            <a:ext cx="3023825" cy="553998"/>
            <a:chOff x="4606402" y="4660601"/>
            <a:chExt cx="3023825" cy="553998"/>
          </a:xfrm>
        </p:grpSpPr>
        <p:pic>
          <p:nvPicPr>
            <p:cNvPr id="40" name="Picture 39">
              <a:extLst>
                <a:ext uri="{FF2B5EF4-FFF2-40B4-BE49-F238E27FC236}">
                  <a16:creationId xmlns:a16="http://schemas.microsoft.com/office/drawing/2014/main" id="{D989A8AF-4719-2B4F-B824-BCEF6998D1E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606402" y="4740369"/>
              <a:ext cx="484377" cy="394463"/>
            </a:xfrm>
            <a:prstGeom prst="rect">
              <a:avLst/>
            </a:prstGeom>
          </p:spPr>
        </p:pic>
        <p:sp>
          <p:nvSpPr>
            <p:cNvPr id="41" name="TextBox 40">
              <a:extLst>
                <a:ext uri="{FF2B5EF4-FFF2-40B4-BE49-F238E27FC236}">
                  <a16:creationId xmlns:a16="http://schemas.microsoft.com/office/drawing/2014/main" id="{B3560FE3-5B61-8741-B9D7-DA43941611BC}"/>
                </a:ext>
              </a:extLst>
            </p:cNvPr>
            <p:cNvSpPr txBox="1"/>
            <p:nvPr/>
          </p:nvSpPr>
          <p:spPr>
            <a:xfrm>
              <a:off x="5074751" y="4660601"/>
              <a:ext cx="2555476" cy="553998"/>
            </a:xfrm>
            <a:prstGeom prst="rect">
              <a:avLst/>
            </a:prstGeom>
            <a:noFill/>
          </p:spPr>
          <p:txBody>
            <a:bodyPr wrap="square" rtlCol="0">
              <a:spAutoFit/>
            </a:bodyPr>
            <a:lstStyle>
              <a:defPPr>
                <a:defRPr lang="en-US"/>
              </a:defPPr>
              <a:lvl1pPr>
                <a:defRPr sz="700">
                  <a:latin typeface="Helvetica Light" panose="020B04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A1F20"/>
                  </a:solidFill>
                  <a:effectLst/>
                  <a:uLnTx/>
                  <a:uFillTx/>
                  <a:latin typeface="Montserrat"/>
                  <a:ea typeface="+mn-ea"/>
                  <a:cs typeface="+mn-cs"/>
                </a:rPr>
                <a:t>DATA &amp; 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1A1F20"/>
                  </a:solidFill>
                  <a:effectLst/>
                  <a:uLnTx/>
                  <a:uFillTx/>
                  <a:latin typeface="Montserrat"/>
                  <a:ea typeface="+mn-ea"/>
                  <a:cs typeface="+mn-cs"/>
                </a:rPr>
                <a:t>Analytics, machine learning, data pipelines, lambda architectures, MLOps</a:t>
              </a:r>
            </a:p>
          </p:txBody>
        </p:sp>
      </p:grpSp>
      <p:grpSp>
        <p:nvGrpSpPr>
          <p:cNvPr id="3" name="Group 2">
            <a:extLst>
              <a:ext uri="{FF2B5EF4-FFF2-40B4-BE49-F238E27FC236}">
                <a16:creationId xmlns:a16="http://schemas.microsoft.com/office/drawing/2014/main" id="{A78F76C0-383B-8BFA-0AB6-B16B108D5A4C}"/>
              </a:ext>
            </a:extLst>
          </p:cNvPr>
          <p:cNvGrpSpPr/>
          <p:nvPr/>
        </p:nvGrpSpPr>
        <p:grpSpPr>
          <a:xfrm>
            <a:off x="4561774" y="4742282"/>
            <a:ext cx="3068453" cy="538609"/>
            <a:chOff x="4561774" y="5306312"/>
            <a:chExt cx="3068453" cy="538609"/>
          </a:xfrm>
        </p:grpSpPr>
        <p:pic>
          <p:nvPicPr>
            <p:cNvPr id="43" name="Picture 42">
              <a:extLst>
                <a:ext uri="{FF2B5EF4-FFF2-40B4-BE49-F238E27FC236}">
                  <a16:creationId xmlns:a16="http://schemas.microsoft.com/office/drawing/2014/main" id="{52DF7BD2-D6CD-9B4B-A6F4-4549CF8AD49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561774" y="5355992"/>
              <a:ext cx="546001" cy="442001"/>
            </a:xfrm>
            <a:prstGeom prst="rect">
              <a:avLst/>
            </a:prstGeom>
          </p:spPr>
        </p:pic>
        <p:sp>
          <p:nvSpPr>
            <p:cNvPr id="44" name="TextBox 43">
              <a:extLst>
                <a:ext uri="{FF2B5EF4-FFF2-40B4-BE49-F238E27FC236}">
                  <a16:creationId xmlns:a16="http://schemas.microsoft.com/office/drawing/2014/main" id="{2F12304B-EA04-D24A-8170-18D52F94DAF9}"/>
                </a:ext>
              </a:extLst>
            </p:cNvPr>
            <p:cNvSpPr txBox="1"/>
            <p:nvPr/>
          </p:nvSpPr>
          <p:spPr>
            <a:xfrm>
              <a:off x="5074751" y="5306312"/>
              <a:ext cx="2555476" cy="538609"/>
            </a:xfrm>
            <a:prstGeom prst="rect">
              <a:avLst/>
            </a:prstGeom>
            <a:noFill/>
          </p:spPr>
          <p:txBody>
            <a:bodyPr wrap="square" rtlCol="0">
              <a:spAutoFit/>
            </a:bodyPr>
            <a:lstStyle>
              <a:defPPr>
                <a:defRPr lang="en-US"/>
              </a:defPPr>
              <a:lvl1pPr>
                <a:defRPr sz="700">
                  <a:latin typeface="Helvetica Light" panose="020B04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A1F20"/>
                  </a:solidFill>
                  <a:effectLst/>
                  <a:uLnTx/>
                  <a:uFillTx/>
                  <a:latin typeface="Montserrat"/>
                  <a:ea typeface="+mn-ea"/>
                  <a:cs typeface="+mn-cs"/>
                </a:rPr>
                <a:t>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1A1F20"/>
                  </a:solidFill>
                  <a:effectLst/>
                  <a:uLnTx/>
                  <a:uFillTx/>
                  <a:latin typeface="Montserrat"/>
                  <a:ea typeface="+mn-ea"/>
                  <a:cs typeface="+mn-cs"/>
                </a:rPr>
                <a:t>Identity, security threat modeling, pen testing, compliance</a:t>
              </a:r>
            </a:p>
          </p:txBody>
        </p:sp>
      </p:grpSp>
      <p:grpSp>
        <p:nvGrpSpPr>
          <p:cNvPr id="19" name="Group 18">
            <a:extLst>
              <a:ext uri="{FF2B5EF4-FFF2-40B4-BE49-F238E27FC236}">
                <a16:creationId xmlns:a16="http://schemas.microsoft.com/office/drawing/2014/main" id="{F6D93A53-5F8E-3ECB-4B58-EA22BDC27BBF}"/>
              </a:ext>
            </a:extLst>
          </p:cNvPr>
          <p:cNvGrpSpPr/>
          <p:nvPr/>
        </p:nvGrpSpPr>
        <p:grpSpPr>
          <a:xfrm>
            <a:off x="1372530" y="4742282"/>
            <a:ext cx="3067904" cy="538609"/>
            <a:chOff x="1372530" y="4706423"/>
            <a:chExt cx="3067904" cy="538609"/>
          </a:xfrm>
        </p:grpSpPr>
        <p:pic>
          <p:nvPicPr>
            <p:cNvPr id="49" name="Picture 48">
              <a:extLst>
                <a:ext uri="{FF2B5EF4-FFF2-40B4-BE49-F238E27FC236}">
                  <a16:creationId xmlns:a16="http://schemas.microsoft.com/office/drawing/2014/main" id="{04EF57F6-A3FA-C448-B11F-740A29FDC6D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372530" y="4741817"/>
              <a:ext cx="577896" cy="467820"/>
            </a:xfrm>
            <a:prstGeom prst="rect">
              <a:avLst/>
            </a:prstGeom>
          </p:spPr>
        </p:pic>
        <p:sp>
          <p:nvSpPr>
            <p:cNvPr id="50" name="TextBox 49">
              <a:extLst>
                <a:ext uri="{FF2B5EF4-FFF2-40B4-BE49-F238E27FC236}">
                  <a16:creationId xmlns:a16="http://schemas.microsoft.com/office/drawing/2014/main" id="{D06B38DE-1FFC-3244-9360-8CFF0C2BAC78}"/>
                </a:ext>
              </a:extLst>
            </p:cNvPr>
            <p:cNvSpPr txBox="1"/>
            <p:nvPr/>
          </p:nvSpPr>
          <p:spPr>
            <a:xfrm>
              <a:off x="1938561" y="4706423"/>
              <a:ext cx="2501873" cy="538609"/>
            </a:xfrm>
            <a:prstGeom prst="rect">
              <a:avLst/>
            </a:prstGeom>
            <a:noFill/>
          </p:spPr>
          <p:txBody>
            <a:bodyPr wrap="square" rtlCol="0">
              <a:spAutoFit/>
            </a:bodyPr>
            <a:lstStyle>
              <a:defPPr>
                <a:defRPr lang="en-US"/>
              </a:defPPr>
              <a:lvl1pPr>
                <a:defRPr sz="700">
                  <a:latin typeface="Helvetica Light" panose="020B04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A1F20"/>
                  </a:solidFill>
                  <a:effectLst/>
                  <a:uLnTx/>
                  <a:uFillTx/>
                  <a:latin typeface="Montserrat"/>
                  <a:ea typeface="+mn-ea"/>
                  <a:cs typeface="+mn-cs"/>
                </a:rPr>
                <a:t>MICROSERVICES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1A1F20"/>
                  </a:solidFill>
                  <a:effectLst/>
                  <a:uLnTx/>
                  <a:uFillTx/>
                  <a:latin typeface="Montserrat"/>
                  <a:ea typeface="+mn-ea"/>
                  <a:cs typeface="+mn-cs"/>
                </a:rPr>
                <a:t>Breaking the monolith, greenfield design and implement </a:t>
              </a:r>
            </a:p>
          </p:txBody>
        </p:sp>
      </p:grpSp>
      <p:grpSp>
        <p:nvGrpSpPr>
          <p:cNvPr id="20" name="Group 19">
            <a:extLst>
              <a:ext uri="{FF2B5EF4-FFF2-40B4-BE49-F238E27FC236}">
                <a16:creationId xmlns:a16="http://schemas.microsoft.com/office/drawing/2014/main" id="{E8A35CD6-CBE7-9936-1892-44EBBA874151}"/>
              </a:ext>
            </a:extLst>
          </p:cNvPr>
          <p:cNvGrpSpPr/>
          <p:nvPr/>
        </p:nvGrpSpPr>
        <p:grpSpPr>
          <a:xfrm>
            <a:off x="1380142" y="5324650"/>
            <a:ext cx="2918453" cy="538609"/>
            <a:chOff x="1380142" y="5306312"/>
            <a:chExt cx="2918453" cy="538609"/>
          </a:xfrm>
        </p:grpSpPr>
        <p:pic>
          <p:nvPicPr>
            <p:cNvPr id="52" name="Picture 51">
              <a:extLst>
                <a:ext uri="{FF2B5EF4-FFF2-40B4-BE49-F238E27FC236}">
                  <a16:creationId xmlns:a16="http://schemas.microsoft.com/office/drawing/2014/main" id="{6AF6270B-CD7C-B944-B159-218C7E3C1C80}"/>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380142" y="5376286"/>
              <a:ext cx="546217" cy="444824"/>
            </a:xfrm>
            <a:prstGeom prst="rect">
              <a:avLst/>
            </a:prstGeom>
          </p:spPr>
        </p:pic>
        <p:sp>
          <p:nvSpPr>
            <p:cNvPr id="53" name="TextBox 52">
              <a:extLst>
                <a:ext uri="{FF2B5EF4-FFF2-40B4-BE49-F238E27FC236}">
                  <a16:creationId xmlns:a16="http://schemas.microsoft.com/office/drawing/2014/main" id="{1D8E4E2A-670F-BC48-B53C-9E91C4F85CE0}"/>
                </a:ext>
              </a:extLst>
            </p:cNvPr>
            <p:cNvSpPr txBox="1"/>
            <p:nvPr/>
          </p:nvSpPr>
          <p:spPr>
            <a:xfrm>
              <a:off x="1938561" y="5306312"/>
              <a:ext cx="2360034" cy="538609"/>
            </a:xfrm>
            <a:prstGeom prst="rect">
              <a:avLst/>
            </a:prstGeom>
            <a:noFill/>
          </p:spPr>
          <p:txBody>
            <a:bodyPr wrap="square" rtlCol="0">
              <a:spAutoFit/>
            </a:bodyPr>
            <a:lstStyle>
              <a:defPPr>
                <a:defRPr lang="en-US"/>
              </a:defPPr>
              <a:lvl1pPr>
                <a:defRPr sz="700">
                  <a:latin typeface="Helvetica Light" panose="020B04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Montserrat"/>
                  <a:ea typeface="+mn-ea"/>
                  <a:cs typeface="+mn-cs"/>
                </a:rPr>
                <a:t>INFRASTRUCTURE &amp; DEVOPS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ysClr val="windowText" lastClr="000000"/>
                  </a:solidFill>
                  <a:effectLst/>
                  <a:uLnTx/>
                  <a:uFillTx/>
                  <a:latin typeface="Montserrat"/>
                  <a:ea typeface="+mn-ea"/>
                  <a:cs typeface="+mn-cs"/>
                </a:rPr>
                <a:t>Infrastructure migration / modernization and automation</a:t>
              </a:r>
            </a:p>
          </p:txBody>
        </p:sp>
      </p:grpSp>
      <p:grpSp>
        <p:nvGrpSpPr>
          <p:cNvPr id="16" name="Group 15">
            <a:extLst>
              <a:ext uri="{FF2B5EF4-FFF2-40B4-BE49-F238E27FC236}">
                <a16:creationId xmlns:a16="http://schemas.microsoft.com/office/drawing/2014/main" id="{22DA7FFB-9A0F-2769-5752-42EA09D4B673}"/>
              </a:ext>
            </a:extLst>
          </p:cNvPr>
          <p:cNvGrpSpPr/>
          <p:nvPr/>
        </p:nvGrpSpPr>
        <p:grpSpPr>
          <a:xfrm>
            <a:off x="1406302" y="4139200"/>
            <a:ext cx="3223368" cy="538609"/>
            <a:chOff x="1406302" y="4106533"/>
            <a:chExt cx="3223368" cy="538609"/>
          </a:xfrm>
        </p:grpSpPr>
        <p:pic>
          <p:nvPicPr>
            <p:cNvPr id="61" name="Picture 62">
              <a:extLst>
                <a:ext uri="{FF2B5EF4-FFF2-40B4-BE49-F238E27FC236}">
                  <a16:creationId xmlns:a16="http://schemas.microsoft.com/office/drawing/2014/main" id="{C6242108-2E86-404C-9758-901F5EEDF6A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406302" y="4207524"/>
              <a:ext cx="497817" cy="402995"/>
            </a:xfrm>
            <a:prstGeom prst="rect">
              <a:avLst/>
            </a:prstGeom>
          </p:spPr>
        </p:pic>
        <p:sp>
          <p:nvSpPr>
            <p:cNvPr id="62" name="TextBox 61">
              <a:extLst>
                <a:ext uri="{FF2B5EF4-FFF2-40B4-BE49-F238E27FC236}">
                  <a16:creationId xmlns:a16="http://schemas.microsoft.com/office/drawing/2014/main" id="{7F988A3A-AEDF-FF4B-8F82-3EA954571FDC}"/>
                </a:ext>
              </a:extLst>
            </p:cNvPr>
            <p:cNvSpPr txBox="1"/>
            <p:nvPr/>
          </p:nvSpPr>
          <p:spPr>
            <a:xfrm>
              <a:off x="1938561" y="4106533"/>
              <a:ext cx="2691109" cy="538609"/>
            </a:xfrm>
            <a:prstGeom prst="rect">
              <a:avLst/>
            </a:prstGeom>
            <a:noFill/>
          </p:spPr>
          <p:txBody>
            <a:bodyPr wrap="square" rtlCol="0">
              <a:spAutoFit/>
            </a:bodyPr>
            <a:lstStyle>
              <a:defPPr>
                <a:defRPr lang="en-US"/>
              </a:defPPr>
              <a:lvl1pPr>
                <a:defRPr sz="700">
                  <a:latin typeface="Helvetica Light" panose="020B04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A1F20"/>
                  </a:solidFill>
                  <a:effectLst/>
                  <a:uLnTx/>
                  <a:uFillTx/>
                  <a:latin typeface="Montserrat"/>
                  <a:ea typeface="+mn-ea"/>
                  <a:cs typeface="+mn-cs"/>
                </a:rPr>
                <a:t>CLOUD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1A1F20"/>
                  </a:solidFill>
                  <a:effectLst/>
                  <a:uLnTx/>
                  <a:uFillTx/>
                  <a:latin typeface="Montserrat"/>
                  <a:ea typeface="+mn-ea"/>
                  <a:cs typeface="+mn-cs"/>
                </a:rPr>
                <a:t>Cloud native, hybrid cloud, elastic and scalable solutions with cost controls</a:t>
              </a:r>
            </a:p>
          </p:txBody>
        </p:sp>
      </p:grpSp>
      <p:sp>
        <p:nvSpPr>
          <p:cNvPr id="82" name="Title 15">
            <a:extLst>
              <a:ext uri="{FF2B5EF4-FFF2-40B4-BE49-F238E27FC236}">
                <a16:creationId xmlns:a16="http://schemas.microsoft.com/office/drawing/2014/main" id="{DF6268B1-E827-0342-8A49-51A4B03E91BB}"/>
              </a:ext>
            </a:extLst>
          </p:cNvPr>
          <p:cNvSpPr txBox="1">
            <a:spLocks/>
          </p:cNvSpPr>
          <p:nvPr/>
        </p:nvSpPr>
        <p:spPr>
          <a:xfrm>
            <a:off x="652462" y="270770"/>
            <a:ext cx="10887076" cy="407019"/>
          </a:xfrm>
          <a:prstGeom prst="rect">
            <a:avLst/>
          </a:prstGeom>
          <a:solidFill>
            <a:srgbClr val="1A1F20">
              <a:alpha val="16863"/>
            </a:srgbClr>
          </a:solidFill>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tamaran ExtraBold"/>
                <a:ea typeface="+mj-ea"/>
              </a:rPr>
              <a:t>Eliminate risk, call in the special forces.</a:t>
            </a:r>
          </a:p>
        </p:txBody>
      </p:sp>
      <p:grpSp>
        <p:nvGrpSpPr>
          <p:cNvPr id="9" name="Group 8">
            <a:extLst>
              <a:ext uri="{FF2B5EF4-FFF2-40B4-BE49-F238E27FC236}">
                <a16:creationId xmlns:a16="http://schemas.microsoft.com/office/drawing/2014/main" id="{25988096-E359-B57D-48A8-EA7F8D39D532}"/>
              </a:ext>
            </a:extLst>
          </p:cNvPr>
          <p:cNvGrpSpPr/>
          <p:nvPr/>
        </p:nvGrpSpPr>
        <p:grpSpPr>
          <a:xfrm>
            <a:off x="7955625" y="4208449"/>
            <a:ext cx="2777852" cy="400110"/>
            <a:chOff x="7955625" y="4141367"/>
            <a:chExt cx="2777852" cy="400110"/>
          </a:xfrm>
        </p:grpSpPr>
        <p:pic>
          <p:nvPicPr>
            <p:cNvPr id="46" name="Picture 45">
              <a:extLst>
                <a:ext uri="{FF2B5EF4-FFF2-40B4-BE49-F238E27FC236}">
                  <a16:creationId xmlns:a16="http://schemas.microsoft.com/office/drawing/2014/main" id="{1F18A32B-D905-FD45-8FDE-FEC18EAF7A2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7955625" y="4147226"/>
              <a:ext cx="476922" cy="388393"/>
            </a:xfrm>
            <a:prstGeom prst="rect">
              <a:avLst/>
            </a:prstGeom>
          </p:spPr>
        </p:pic>
        <p:sp>
          <p:nvSpPr>
            <p:cNvPr id="47" name="TextBox 46">
              <a:extLst>
                <a:ext uri="{FF2B5EF4-FFF2-40B4-BE49-F238E27FC236}">
                  <a16:creationId xmlns:a16="http://schemas.microsoft.com/office/drawing/2014/main" id="{C018FC1C-B1DD-2746-893F-7C5C5E064536}"/>
                </a:ext>
              </a:extLst>
            </p:cNvPr>
            <p:cNvSpPr txBox="1"/>
            <p:nvPr/>
          </p:nvSpPr>
          <p:spPr>
            <a:xfrm>
              <a:off x="8414878" y="4141367"/>
              <a:ext cx="2318599" cy="400110"/>
            </a:xfrm>
            <a:prstGeom prst="rect">
              <a:avLst/>
            </a:prstGeom>
            <a:noFill/>
          </p:spPr>
          <p:txBody>
            <a:bodyPr wrap="square" rtlCol="0">
              <a:spAutoFit/>
            </a:bodyPr>
            <a:lstStyle>
              <a:defPPr>
                <a:defRPr lang="en-US"/>
              </a:defPPr>
              <a:lvl1pPr>
                <a:defRPr sz="700">
                  <a:latin typeface="Helvetica Light" panose="020B04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Montserrat"/>
                  <a:ea typeface="+mn-ea"/>
                  <a:cs typeface="+mn-cs"/>
                </a:rPr>
                <a:t>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ysClr val="windowText" lastClr="000000"/>
                  </a:solidFill>
                  <a:effectLst/>
                  <a:uLnTx/>
                  <a:uFillTx/>
                  <a:latin typeface="Montserrat"/>
                  <a:ea typeface="+mn-ea"/>
                  <a:cs typeface="+mn-cs"/>
                </a:rPr>
                <a:t>Modern web / mobile apps and API's</a:t>
              </a:r>
            </a:p>
          </p:txBody>
        </p:sp>
      </p:grpSp>
      <p:grpSp>
        <p:nvGrpSpPr>
          <p:cNvPr id="6" name="Group 5">
            <a:extLst>
              <a:ext uri="{FF2B5EF4-FFF2-40B4-BE49-F238E27FC236}">
                <a16:creationId xmlns:a16="http://schemas.microsoft.com/office/drawing/2014/main" id="{711CEB21-9F7A-A1D3-E0D6-0C964B6592E2}"/>
              </a:ext>
            </a:extLst>
          </p:cNvPr>
          <p:cNvGrpSpPr/>
          <p:nvPr/>
        </p:nvGrpSpPr>
        <p:grpSpPr>
          <a:xfrm>
            <a:off x="7947334" y="5393899"/>
            <a:ext cx="2737061" cy="400110"/>
            <a:chOff x="7947334" y="4683704"/>
            <a:chExt cx="2737061" cy="400110"/>
          </a:xfrm>
        </p:grpSpPr>
        <p:pic>
          <p:nvPicPr>
            <p:cNvPr id="58" name="Picture 57">
              <a:extLst>
                <a:ext uri="{FF2B5EF4-FFF2-40B4-BE49-F238E27FC236}">
                  <a16:creationId xmlns:a16="http://schemas.microsoft.com/office/drawing/2014/main" id="{46E2644F-9452-A04D-B56C-750BF551B5C5}"/>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7947334" y="4684007"/>
              <a:ext cx="493505" cy="399504"/>
            </a:xfrm>
            <a:prstGeom prst="rect">
              <a:avLst/>
            </a:prstGeom>
          </p:spPr>
        </p:pic>
        <p:sp>
          <p:nvSpPr>
            <p:cNvPr id="59" name="TextBox 58">
              <a:extLst>
                <a:ext uri="{FF2B5EF4-FFF2-40B4-BE49-F238E27FC236}">
                  <a16:creationId xmlns:a16="http://schemas.microsoft.com/office/drawing/2014/main" id="{E4E6FEDE-4393-3943-A78C-654B1537F999}"/>
                </a:ext>
              </a:extLst>
            </p:cNvPr>
            <p:cNvSpPr txBox="1"/>
            <p:nvPr/>
          </p:nvSpPr>
          <p:spPr>
            <a:xfrm>
              <a:off x="8414878" y="4683704"/>
              <a:ext cx="2269517" cy="400110"/>
            </a:xfrm>
            <a:prstGeom prst="rect">
              <a:avLst/>
            </a:prstGeom>
            <a:noFill/>
          </p:spPr>
          <p:txBody>
            <a:bodyPr wrap="square" rtlCol="0">
              <a:spAutoFit/>
            </a:bodyPr>
            <a:lstStyle>
              <a:defPPr>
                <a:defRPr lang="en-US"/>
              </a:defPPr>
              <a:lvl1pPr>
                <a:defRPr sz="700">
                  <a:latin typeface="Helvetica Light" panose="020B04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Montserrat"/>
                  <a:ea typeface="+mn-ea"/>
                  <a:cs typeface="+mn-cs"/>
                </a:rPr>
                <a:t>MEDIA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ysClr val="windowText" lastClr="000000"/>
                  </a:solidFill>
                  <a:effectLst/>
                  <a:uLnTx/>
                  <a:uFillTx/>
                  <a:latin typeface="Montserrat"/>
                  <a:ea typeface="+mn-ea"/>
                  <a:cs typeface="+mn-cs"/>
                </a:rPr>
                <a:t>Media &amp; entertainment solutions</a:t>
              </a:r>
            </a:p>
          </p:txBody>
        </p:sp>
      </p:grpSp>
      <p:grpSp>
        <p:nvGrpSpPr>
          <p:cNvPr id="7" name="Group 6">
            <a:extLst>
              <a:ext uri="{FF2B5EF4-FFF2-40B4-BE49-F238E27FC236}">
                <a16:creationId xmlns:a16="http://schemas.microsoft.com/office/drawing/2014/main" id="{44FE327C-71BD-52D4-9C3F-BE7A736A3DB0}"/>
              </a:ext>
            </a:extLst>
          </p:cNvPr>
          <p:cNvGrpSpPr/>
          <p:nvPr/>
        </p:nvGrpSpPr>
        <p:grpSpPr>
          <a:xfrm>
            <a:off x="7913501" y="4742282"/>
            <a:ext cx="3790829" cy="677108"/>
            <a:chOff x="7920060" y="5306312"/>
            <a:chExt cx="3155758" cy="677108"/>
          </a:xfrm>
        </p:grpSpPr>
        <p:sp>
          <p:nvSpPr>
            <p:cNvPr id="63" name="TextBox 62">
              <a:extLst>
                <a:ext uri="{FF2B5EF4-FFF2-40B4-BE49-F238E27FC236}">
                  <a16:creationId xmlns:a16="http://schemas.microsoft.com/office/drawing/2014/main" id="{7620DD81-4A83-F1C8-7C7E-38A94A59314D}"/>
                </a:ext>
              </a:extLst>
            </p:cNvPr>
            <p:cNvSpPr txBox="1"/>
            <p:nvPr/>
          </p:nvSpPr>
          <p:spPr>
            <a:xfrm>
              <a:off x="8338756" y="5306312"/>
              <a:ext cx="2737062"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A1F20"/>
                  </a:solidFill>
                  <a:effectLst/>
                  <a:uLnTx/>
                  <a:uFillTx/>
                  <a:latin typeface="Montserrat" pitchFamily="2" charset="77"/>
                  <a:ea typeface="+mn-ea"/>
                  <a:cs typeface="+mn-cs"/>
                </a:rPr>
                <a:t>ADVANCED COMPUTING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1A1F20"/>
                  </a:solidFill>
                  <a:effectLst/>
                  <a:uLnTx/>
                  <a:uFillTx/>
                  <a:latin typeface="Montserrat" pitchFamily="2" charset="77"/>
                  <a:ea typeface="+mn-ea"/>
                  <a:cs typeface="+mn-cs"/>
                </a:rPr>
                <a:t>Advanced ML, decentralized identity, confidential computing and quantum computing.</a:t>
              </a:r>
            </a:p>
          </p:txBody>
        </p:sp>
        <p:pic>
          <p:nvPicPr>
            <p:cNvPr id="4" name="Picture 3" descr="Shape&#10;&#10;Description automatically generated with low confidence">
              <a:extLst>
                <a:ext uri="{FF2B5EF4-FFF2-40B4-BE49-F238E27FC236}">
                  <a16:creationId xmlns:a16="http://schemas.microsoft.com/office/drawing/2014/main" id="{0AB366AC-9AA5-F2F1-DD64-2A6E6F3B362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20060" y="5328609"/>
              <a:ext cx="482803" cy="482803"/>
            </a:xfrm>
            <a:prstGeom prst="rect">
              <a:avLst/>
            </a:prstGeom>
          </p:spPr>
        </p:pic>
      </p:grpSp>
      <p:grpSp>
        <p:nvGrpSpPr>
          <p:cNvPr id="11" name="Group 10">
            <a:extLst>
              <a:ext uri="{FF2B5EF4-FFF2-40B4-BE49-F238E27FC236}">
                <a16:creationId xmlns:a16="http://schemas.microsoft.com/office/drawing/2014/main" id="{A6475B85-ADBC-A4BD-16DF-7B9705C77498}"/>
              </a:ext>
            </a:extLst>
          </p:cNvPr>
          <p:cNvGrpSpPr/>
          <p:nvPr/>
        </p:nvGrpSpPr>
        <p:grpSpPr>
          <a:xfrm>
            <a:off x="4512884" y="5265859"/>
            <a:ext cx="3092783" cy="656191"/>
            <a:chOff x="4512884" y="5233963"/>
            <a:chExt cx="3092783" cy="656191"/>
          </a:xfrm>
        </p:grpSpPr>
        <p:sp>
          <p:nvSpPr>
            <p:cNvPr id="56" name="TextBox 55">
              <a:extLst>
                <a:ext uri="{FF2B5EF4-FFF2-40B4-BE49-F238E27FC236}">
                  <a16:creationId xmlns:a16="http://schemas.microsoft.com/office/drawing/2014/main" id="{67A423C9-58B5-494F-86DC-BD2C4662378F}"/>
                </a:ext>
              </a:extLst>
            </p:cNvPr>
            <p:cNvSpPr txBox="1"/>
            <p:nvPr/>
          </p:nvSpPr>
          <p:spPr>
            <a:xfrm>
              <a:off x="5074751" y="5362003"/>
              <a:ext cx="2530916" cy="400110"/>
            </a:xfrm>
            <a:prstGeom prst="rect">
              <a:avLst/>
            </a:prstGeom>
            <a:noFill/>
          </p:spPr>
          <p:txBody>
            <a:bodyPr wrap="square" rtlCol="0">
              <a:spAutoFit/>
            </a:bodyPr>
            <a:lstStyle>
              <a:defPPr>
                <a:defRPr lang="en-US"/>
              </a:defPPr>
              <a:lvl1pPr>
                <a:defRPr sz="700">
                  <a:latin typeface="Helvetica Light" panose="020B04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Montserrat"/>
                  <a:ea typeface="+mn-ea"/>
                  <a:cs typeface="+mn-cs"/>
                </a:rPr>
                <a:t>TRAINING</a:t>
              </a:r>
              <a:endParaRPr kumimoji="0" lang="en-US" sz="1200" b="1" i="0" u="none" strike="noStrike" kern="1200" cap="none" spc="0" normalizeH="0" baseline="0" noProof="0" dirty="0">
                <a:ln>
                  <a:noFill/>
                </a:ln>
                <a:solidFill>
                  <a:sysClr val="windowText" lastClr="000000"/>
                </a:solidFill>
                <a:effectLst/>
                <a:uLnTx/>
                <a:uFillTx/>
                <a:latin typeface="Montserra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ysClr val="windowText" lastClr="000000"/>
                  </a:solidFill>
                  <a:effectLst/>
                  <a:uLnTx/>
                  <a:uFillTx/>
                  <a:latin typeface="Montserrat"/>
                  <a:ea typeface="+mn-ea"/>
                  <a:cs typeface="+mn-cs"/>
                </a:rPr>
                <a:t>Depth tactical and strategic training</a:t>
              </a:r>
            </a:p>
          </p:txBody>
        </p:sp>
        <p:pic>
          <p:nvPicPr>
            <p:cNvPr id="10" name="Picture 9">
              <a:extLst>
                <a:ext uri="{FF2B5EF4-FFF2-40B4-BE49-F238E27FC236}">
                  <a16:creationId xmlns:a16="http://schemas.microsoft.com/office/drawing/2014/main" id="{487F9BF6-31E3-0ED0-B8A1-F5AD0C95238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12884" y="5233963"/>
              <a:ext cx="656191" cy="656191"/>
            </a:xfrm>
            <a:prstGeom prst="rect">
              <a:avLst/>
            </a:prstGeom>
          </p:spPr>
        </p:pic>
      </p:grpSp>
    </p:spTree>
    <p:extLst>
      <p:ext uri="{BB962C8B-B14F-4D97-AF65-F5344CB8AC3E}">
        <p14:creationId xmlns:p14="http://schemas.microsoft.com/office/powerpoint/2010/main" val="249402209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75E8542A-EDE7-4026-87C9-9317A0F37652}"/>
              </a:ext>
            </a:extLst>
          </p:cNvPr>
          <p:cNvSpPr txBox="1">
            <a:spLocks/>
          </p:cNvSpPr>
          <p:nvPr/>
        </p:nvSpPr>
        <p:spPr>
          <a:xfrm>
            <a:off x="278745" y="4993003"/>
            <a:ext cx="6063431" cy="429689"/>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Arial" panose="020B0604020202020204" pitchFamily="34" charset="0"/>
                <a:ea typeface="+mj-ea"/>
                <a:cs typeface="+mj-cs"/>
              </a:defRPr>
            </a:lvl1pPr>
          </a:lstStyle>
          <a:p>
            <a:pPr marL="0" marR="0" lvl="0" indent="0" algn="l" defTabSz="914049" rtl="0" eaLnBrk="1" fontAlgn="auto" latinLnBrk="0" hangingPunct="1">
              <a:lnSpc>
                <a:spcPct val="90000"/>
              </a:lnSpc>
              <a:spcBef>
                <a:spcPct val="0"/>
              </a:spcBef>
              <a:spcAft>
                <a:spcPts val="0"/>
              </a:spcAft>
              <a:buClrTx/>
              <a:buSzTx/>
              <a:buFontTx/>
              <a:buNone/>
              <a:tabLst/>
              <a:defRPr/>
            </a:pPr>
            <a:r>
              <a:rPr kumimoji="0" lang="en-GB" sz="2400" b="0" i="0" u="none" strike="noStrike" kern="1200" cap="none" spc="0" normalizeH="0" baseline="0" noProof="0" dirty="0">
                <a:ln>
                  <a:noFill/>
                </a:ln>
                <a:effectLst/>
                <a:uLnTx/>
                <a:uFillTx/>
                <a:latin typeface="+mn-lt"/>
                <a:ea typeface="+mj-ea"/>
                <a:cs typeface="Segoe UI Light" panose="020B0502040204020203" pitchFamily="34" charset="0"/>
              </a:rPr>
              <a:t>Nature computes using quantum</a:t>
            </a:r>
          </a:p>
        </p:txBody>
      </p:sp>
      <p:sp>
        <p:nvSpPr>
          <p:cNvPr id="2" name="Rechthoek 1"/>
          <p:cNvSpPr/>
          <p:nvPr/>
        </p:nvSpPr>
        <p:spPr>
          <a:xfrm>
            <a:off x="8849114" y="6549339"/>
            <a:ext cx="2996958" cy="311985"/>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222222"/>
                </a:solidFill>
                <a:effectLst/>
                <a:uLnTx/>
                <a:uFillTx/>
                <a:latin typeface="Calibri Light"/>
                <a:ea typeface="+mn-ea"/>
                <a:cs typeface="+mn-cs"/>
              </a:rPr>
              <a:t>Niels Bohr Albert Einstein by </a:t>
            </a:r>
            <a:r>
              <a:rPr kumimoji="0" lang="en-GB" sz="1400" b="0" i="0" u="none" strike="noStrike" kern="1200" cap="none" spc="0" normalizeH="0" baseline="0" noProof="0" dirty="0" err="1">
                <a:ln>
                  <a:noFill/>
                </a:ln>
                <a:solidFill>
                  <a:srgbClr val="222222"/>
                </a:solidFill>
                <a:effectLst/>
                <a:uLnTx/>
                <a:uFillTx/>
                <a:latin typeface="Calibri Light"/>
                <a:ea typeface="+mn-ea"/>
                <a:cs typeface="+mn-cs"/>
              </a:rPr>
              <a:t>Ehrenfest</a:t>
            </a:r>
            <a:endParaRPr kumimoji="0" lang="en-GB" sz="1400" b="0" i="0" u="none" strike="noStrike" kern="1200" cap="none" spc="0" normalizeH="0" baseline="0" noProof="0" dirty="0">
              <a:ln>
                <a:noFill/>
              </a:ln>
              <a:solidFill>
                <a:prstClr val="black"/>
              </a:solidFill>
              <a:effectLst/>
              <a:uLnTx/>
              <a:uFillTx/>
              <a:latin typeface="Calibri Light"/>
              <a:ea typeface="+mn-ea"/>
              <a:cs typeface="+mn-cs"/>
            </a:endParaRPr>
          </a:p>
        </p:txBody>
      </p:sp>
      <p:pic>
        <p:nvPicPr>
          <p:cNvPr id="4" name="Picture 3">
            <a:extLst>
              <a:ext uri="{FF2B5EF4-FFF2-40B4-BE49-F238E27FC236}">
                <a16:creationId xmlns:a16="http://schemas.microsoft.com/office/drawing/2014/main" id="{08437934-F2F1-4A68-9465-B08CA39C62E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125567" y="974"/>
            <a:ext cx="6065570" cy="6856055"/>
          </a:xfrm>
          <a:prstGeom prst="rect">
            <a:avLst/>
          </a:prstGeom>
        </p:spPr>
      </p:pic>
      <p:cxnSp>
        <p:nvCxnSpPr>
          <p:cNvPr id="9" name="Straight Connector 8">
            <a:extLst>
              <a:ext uri="{FF2B5EF4-FFF2-40B4-BE49-F238E27FC236}">
                <a16:creationId xmlns:a16="http://schemas.microsoft.com/office/drawing/2014/main" id="{0CAD64CF-D212-4BFC-BD75-78D921BBE121}"/>
              </a:ext>
            </a:extLst>
          </p:cNvPr>
          <p:cNvCxnSpPr>
            <a:cxnSpLocks/>
          </p:cNvCxnSpPr>
          <p:nvPr/>
        </p:nvCxnSpPr>
        <p:spPr>
          <a:xfrm>
            <a:off x="-6092542" y="5240508"/>
            <a:ext cx="6093407" cy="0"/>
          </a:xfrm>
          <a:prstGeom prst="line">
            <a:avLst/>
          </a:prstGeom>
          <a:noFill/>
          <a:ln w="25400" cap="flat" cmpd="sng" algn="ctr">
            <a:solidFill>
              <a:sysClr val="window" lastClr="FFFFFF"/>
            </a:solidFill>
            <a:prstDash val="solid"/>
            <a:miter lim="800000"/>
            <a:headEnd type="none"/>
            <a:tailEnd type="none"/>
          </a:ln>
          <a:effectLst/>
        </p:spPr>
      </p:cxnSp>
      <p:sp>
        <p:nvSpPr>
          <p:cNvPr id="8" name="Oval 7">
            <a:extLst>
              <a:ext uri="{FF2B5EF4-FFF2-40B4-BE49-F238E27FC236}">
                <a16:creationId xmlns:a16="http://schemas.microsoft.com/office/drawing/2014/main" id="{DD99BD16-AF38-4B2E-80D8-5B9647CEAA6F}"/>
              </a:ext>
            </a:extLst>
          </p:cNvPr>
          <p:cNvSpPr/>
          <p:nvPr/>
        </p:nvSpPr>
        <p:spPr bwMode="auto">
          <a:xfrm>
            <a:off x="5847687" y="4997298"/>
            <a:ext cx="496628" cy="496628"/>
          </a:xfrm>
          <a:prstGeom prst="ellipse">
            <a:avLst/>
          </a:prstGeom>
          <a:solidFill>
            <a:srgbClr val="353535"/>
          </a:solidFill>
          <a:ln w="25400" cap="flat" cmpd="sng" algn="ctr">
            <a:solidFill>
              <a:srgbClr val="EAEAEA"/>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8965227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nodeType="afterEffect">
                                  <p:stCondLst>
                                    <p:cond delay="0"/>
                                  </p:stCondLst>
                                  <p:childTnLst>
                                    <p:animMotion origin="layout" path="M -0.0471 0.00068 L 0.49847 0.00068 " pathEditMode="relative" rAng="0" ptsTypes="AA">
                                      <p:cBhvr>
                                        <p:cTn id="9" dur="1000" fill="hold"/>
                                        <p:tgtEl>
                                          <p:spTgt spid="9"/>
                                        </p:tgtEl>
                                        <p:attrNameLst>
                                          <p:attrName>ppt_x</p:attrName>
                                          <p:attrName>ppt_y</p:attrName>
                                        </p:attrNameLst>
                                      </p:cBhvr>
                                      <p:rCtr x="27279" y="0"/>
                                    </p:animMotion>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6" presetClass="emph" presetSubtype="0" accel="100000" autoRev="1" fill="hold" grpId="1" nodeType="withEffect">
                                  <p:stCondLst>
                                    <p:cond delay="0"/>
                                  </p:stCondLst>
                                  <p:childTnLst>
                                    <p:animScale>
                                      <p:cBhvr>
                                        <p:cTn id="14" dur="150" fill="hold"/>
                                        <p:tgtEl>
                                          <p:spTgt spid="8"/>
                                        </p:tgtEl>
                                      </p:cBhvr>
                                      <p:by x="0" y="0"/>
                                    </p:animScale>
                                  </p:childTnLst>
                                </p:cTn>
                              </p:par>
                            </p:childTnLst>
                          </p:cTn>
                        </p:par>
                        <p:par>
                          <p:cTn id="15" fill="hold">
                            <p:stCondLst>
                              <p:cond delay="1300"/>
                            </p:stCondLst>
                            <p:childTnLst>
                              <p:par>
                                <p:cTn id="16" presetID="42"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8"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9A64E1E-0C31-49CE-8A3C-96B5052A9F9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 y="487"/>
            <a:ext cx="3046595" cy="6857027"/>
          </a:xfrm>
          <a:prstGeom prst="rect">
            <a:avLst/>
          </a:prstGeom>
        </p:spPr>
      </p:pic>
      <p:pic>
        <p:nvPicPr>
          <p:cNvPr id="21" name="Picture 20">
            <a:extLst>
              <a:ext uri="{FF2B5EF4-FFF2-40B4-BE49-F238E27FC236}">
                <a16:creationId xmlns:a16="http://schemas.microsoft.com/office/drawing/2014/main" id="{68130D1B-320F-4118-BC82-C5BE425EC0F6}"/>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096236" y="487"/>
            <a:ext cx="3046242" cy="6857026"/>
          </a:xfrm>
          <a:prstGeom prst="rect">
            <a:avLst/>
          </a:prstGeom>
        </p:spPr>
      </p:pic>
      <p:pic>
        <p:nvPicPr>
          <p:cNvPr id="19" name="Picture 18">
            <a:extLst>
              <a:ext uri="{FF2B5EF4-FFF2-40B4-BE49-F238E27FC236}">
                <a16:creationId xmlns:a16="http://schemas.microsoft.com/office/drawing/2014/main" id="{0CB4C3D6-A139-4C3B-8148-7991E63AEA9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9142245" y="487"/>
            <a:ext cx="3044505" cy="6857650"/>
          </a:xfrm>
          <a:prstGeom prst="rect">
            <a:avLst/>
          </a:prstGeom>
        </p:spPr>
      </p:pic>
      <p:pic>
        <p:nvPicPr>
          <p:cNvPr id="20" name="Picture 19">
            <a:extLst>
              <a:ext uri="{FF2B5EF4-FFF2-40B4-BE49-F238E27FC236}">
                <a16:creationId xmlns:a16="http://schemas.microsoft.com/office/drawing/2014/main" id="{3543096F-73DA-43F4-AA94-2FCD0A4E7943}"/>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046364" y="487"/>
            <a:ext cx="3050105" cy="6857026"/>
          </a:xfrm>
          <a:prstGeom prst="rect">
            <a:avLst/>
          </a:prstGeom>
        </p:spPr>
      </p:pic>
      <p:sp>
        <p:nvSpPr>
          <p:cNvPr id="14" name="Rectangle 13">
            <a:extLst>
              <a:ext uri="{FF2B5EF4-FFF2-40B4-BE49-F238E27FC236}">
                <a16:creationId xmlns:a16="http://schemas.microsoft.com/office/drawing/2014/main" id="{621A2958-47D3-4D9D-A7CE-8F30964655F8}"/>
              </a:ext>
            </a:extLst>
          </p:cNvPr>
          <p:cNvSpPr/>
          <p:nvPr/>
        </p:nvSpPr>
        <p:spPr bwMode="auto">
          <a:xfrm>
            <a:off x="1" y="487"/>
            <a:ext cx="12186749" cy="6857027"/>
          </a:xfrm>
          <a:prstGeom prst="rect">
            <a:avLst/>
          </a:prstGeom>
          <a:solidFill>
            <a:srgbClr val="000000">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 name="Title 1">
            <a:extLst>
              <a:ext uri="{FF2B5EF4-FFF2-40B4-BE49-F238E27FC236}">
                <a16:creationId xmlns:a16="http://schemas.microsoft.com/office/drawing/2014/main" id="{86311E81-80E0-4414-A26C-4E710DA64510}"/>
              </a:ext>
            </a:extLst>
          </p:cNvPr>
          <p:cNvSpPr txBox="1">
            <a:spLocks/>
          </p:cNvSpPr>
          <p:nvPr/>
        </p:nvSpPr>
        <p:spPr>
          <a:xfrm>
            <a:off x="-1" y="2562879"/>
            <a:ext cx="3048000" cy="1643445"/>
          </a:xfrm>
          <a:prstGeom prst="rect">
            <a:avLst/>
          </a:prstGeom>
        </p:spPr>
        <p:txBody>
          <a:bodyPr anchor="ct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base" latinLnBrk="0" hangingPunct="1">
              <a:lnSpc>
                <a:spcPct val="90000"/>
              </a:lnSpc>
              <a:spcBef>
                <a:spcPct val="0"/>
              </a:spcBef>
              <a:spcAft>
                <a:spcPct val="0"/>
              </a:spcAft>
              <a:buClrTx/>
              <a:buSzTx/>
              <a:buFontTx/>
              <a:buNone/>
              <a:tabLst/>
              <a:defRPr/>
            </a:pPr>
            <a:r>
              <a:rPr kumimoji="0" lang="en-US" sz="3921" b="0" i="0" u="none" strike="noStrike" kern="1200" cap="none" spc="0" normalizeH="0" baseline="0" noProof="0" dirty="0">
                <a:ln w="3175">
                  <a:noFill/>
                </a:ln>
                <a:gradFill>
                  <a:gsLst>
                    <a:gs pos="15970">
                      <a:srgbClr val="FFFFFF"/>
                    </a:gs>
                    <a:gs pos="58000">
                      <a:srgbClr val="FFFFFF"/>
                    </a:gs>
                  </a:gsLst>
                  <a:lin ang="5400000" scaled="0"/>
                </a:gradFill>
                <a:effectLst/>
                <a:uLnTx/>
                <a:uFillTx/>
                <a:latin typeface="Segoe UI Semilight"/>
                <a:ea typeface="+mn-ea"/>
                <a:cs typeface="Segoe UI" pitchFamily="34" charset="0"/>
              </a:rPr>
              <a:t>Nitrogen </a:t>
            </a:r>
          </a:p>
          <a:p>
            <a:pPr marL="0" marR="0" lvl="0" indent="0" algn="ctr" defTabSz="914192" rtl="0" eaLnBrk="1" fontAlgn="base" latinLnBrk="0" hangingPunct="1">
              <a:lnSpc>
                <a:spcPct val="90000"/>
              </a:lnSpc>
              <a:spcBef>
                <a:spcPct val="0"/>
              </a:spcBef>
              <a:spcAft>
                <a:spcPct val="0"/>
              </a:spcAft>
              <a:buClrTx/>
              <a:buSzTx/>
              <a:buFontTx/>
              <a:buNone/>
              <a:tabLst/>
              <a:defRPr/>
            </a:pPr>
            <a:r>
              <a:rPr kumimoji="0" lang="en-US" sz="3921" b="0" i="0" u="none" strike="noStrike" kern="1200" cap="none" spc="0" normalizeH="0" baseline="0" noProof="0" dirty="0">
                <a:ln w="3175">
                  <a:noFill/>
                </a:ln>
                <a:gradFill>
                  <a:gsLst>
                    <a:gs pos="15970">
                      <a:srgbClr val="FFFFFF"/>
                    </a:gs>
                    <a:gs pos="58000">
                      <a:srgbClr val="FFFFFF"/>
                    </a:gs>
                  </a:gsLst>
                  <a:lin ang="5400000" scaled="0"/>
                </a:gradFill>
                <a:effectLst/>
                <a:uLnTx/>
                <a:uFillTx/>
                <a:latin typeface="Segoe UI Semilight"/>
                <a:ea typeface="+mn-ea"/>
                <a:cs typeface="Segoe UI" pitchFamily="34" charset="0"/>
              </a:rPr>
              <a:t>fixation</a:t>
            </a:r>
          </a:p>
        </p:txBody>
      </p:sp>
      <p:sp>
        <p:nvSpPr>
          <p:cNvPr id="4" name="Title 1">
            <a:extLst>
              <a:ext uri="{FF2B5EF4-FFF2-40B4-BE49-F238E27FC236}">
                <a16:creationId xmlns:a16="http://schemas.microsoft.com/office/drawing/2014/main" id="{072E6468-D4AF-474A-BC83-637EB08DCD91}"/>
              </a:ext>
            </a:extLst>
          </p:cNvPr>
          <p:cNvSpPr txBox="1">
            <a:spLocks/>
          </p:cNvSpPr>
          <p:nvPr/>
        </p:nvSpPr>
        <p:spPr>
          <a:xfrm>
            <a:off x="3047998" y="2562879"/>
            <a:ext cx="3048000" cy="1643445"/>
          </a:xfrm>
          <a:prstGeom prst="rect">
            <a:avLst/>
          </a:prstGeom>
        </p:spPr>
        <p:txBody>
          <a:bodyPr anchor="ct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base" latinLnBrk="0" hangingPunct="1">
              <a:lnSpc>
                <a:spcPct val="90000"/>
              </a:lnSpc>
              <a:spcBef>
                <a:spcPct val="0"/>
              </a:spcBef>
              <a:spcAft>
                <a:spcPct val="0"/>
              </a:spcAft>
              <a:buClrTx/>
              <a:buSzTx/>
              <a:buFontTx/>
              <a:buNone/>
              <a:tabLst/>
              <a:defRPr/>
            </a:pPr>
            <a:r>
              <a:rPr kumimoji="0" lang="en-US" sz="3921" b="0" i="0" u="none" strike="noStrike" kern="1200" cap="none" spc="0" normalizeH="0" baseline="0" noProof="0" dirty="0">
                <a:ln w="3175">
                  <a:noFill/>
                </a:ln>
                <a:gradFill>
                  <a:gsLst>
                    <a:gs pos="15970">
                      <a:srgbClr val="FFFFFF"/>
                    </a:gs>
                    <a:gs pos="58000">
                      <a:srgbClr val="FFFFFF"/>
                    </a:gs>
                  </a:gsLst>
                  <a:lin ang="5400000" scaled="0"/>
                </a:gradFill>
                <a:effectLst/>
                <a:uLnTx/>
                <a:uFillTx/>
                <a:latin typeface="Segoe UI Semilight"/>
                <a:ea typeface="+mn-ea"/>
                <a:cs typeface="Segoe UI" pitchFamily="34" charset="0"/>
              </a:rPr>
              <a:t>Carbon </a:t>
            </a:r>
          </a:p>
          <a:p>
            <a:pPr marL="0" marR="0" lvl="0" indent="0" algn="ctr" defTabSz="914192" rtl="0" eaLnBrk="1" fontAlgn="base" latinLnBrk="0" hangingPunct="1">
              <a:lnSpc>
                <a:spcPct val="90000"/>
              </a:lnSpc>
              <a:spcBef>
                <a:spcPct val="0"/>
              </a:spcBef>
              <a:spcAft>
                <a:spcPct val="0"/>
              </a:spcAft>
              <a:buClrTx/>
              <a:buSzTx/>
              <a:buFontTx/>
              <a:buNone/>
              <a:tabLst/>
              <a:defRPr/>
            </a:pPr>
            <a:r>
              <a:rPr kumimoji="0" lang="en-US" sz="3921" b="0" i="0" u="none" strike="noStrike" kern="1200" cap="none" spc="0" normalizeH="0" baseline="0" noProof="0" dirty="0">
                <a:ln w="3175">
                  <a:noFill/>
                </a:ln>
                <a:gradFill>
                  <a:gsLst>
                    <a:gs pos="15970">
                      <a:srgbClr val="FFFFFF"/>
                    </a:gs>
                    <a:gs pos="58000">
                      <a:srgbClr val="FFFFFF"/>
                    </a:gs>
                  </a:gsLst>
                  <a:lin ang="5400000" scaled="0"/>
                </a:gradFill>
                <a:effectLst/>
                <a:uLnTx/>
                <a:uFillTx/>
                <a:latin typeface="Segoe UI Semilight"/>
                <a:ea typeface="+mn-ea"/>
                <a:cs typeface="Segoe UI" pitchFamily="34" charset="0"/>
              </a:rPr>
              <a:t>capture</a:t>
            </a:r>
          </a:p>
        </p:txBody>
      </p:sp>
      <p:sp>
        <p:nvSpPr>
          <p:cNvPr id="5" name="Title 1">
            <a:extLst>
              <a:ext uri="{FF2B5EF4-FFF2-40B4-BE49-F238E27FC236}">
                <a16:creationId xmlns:a16="http://schemas.microsoft.com/office/drawing/2014/main" id="{1A4AC20D-BF7A-4771-B20D-B9AAD9A106B0}"/>
              </a:ext>
            </a:extLst>
          </p:cNvPr>
          <p:cNvSpPr txBox="1">
            <a:spLocks/>
          </p:cNvSpPr>
          <p:nvPr/>
        </p:nvSpPr>
        <p:spPr>
          <a:xfrm>
            <a:off x="6095998" y="2562879"/>
            <a:ext cx="3048000" cy="1643445"/>
          </a:xfrm>
          <a:prstGeom prst="rect">
            <a:avLst/>
          </a:prstGeom>
        </p:spPr>
        <p:txBody>
          <a:bodyPr anchor="ct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base" latinLnBrk="0" hangingPunct="1">
              <a:lnSpc>
                <a:spcPct val="90000"/>
              </a:lnSpc>
              <a:spcBef>
                <a:spcPct val="0"/>
              </a:spcBef>
              <a:spcAft>
                <a:spcPct val="0"/>
              </a:spcAft>
              <a:buClrTx/>
              <a:buSzTx/>
              <a:buFontTx/>
              <a:buNone/>
              <a:tabLst/>
              <a:defRPr/>
            </a:pPr>
            <a:r>
              <a:rPr kumimoji="0" lang="en-US" sz="3921" b="0" i="0" u="none" strike="noStrike" kern="1200" cap="none" spc="0" normalizeH="0" baseline="0" noProof="0" dirty="0">
                <a:ln w="3175">
                  <a:noFill/>
                </a:ln>
                <a:gradFill>
                  <a:gsLst>
                    <a:gs pos="15970">
                      <a:srgbClr val="FFFFFF"/>
                    </a:gs>
                    <a:gs pos="58000">
                      <a:srgbClr val="FFFFFF"/>
                    </a:gs>
                  </a:gsLst>
                  <a:lin ang="5400000" scaled="0"/>
                </a:gradFill>
                <a:effectLst/>
                <a:uLnTx/>
                <a:uFillTx/>
                <a:latin typeface="Segoe UI Semilight"/>
                <a:ea typeface="+mn-ea"/>
                <a:cs typeface="Segoe UI" pitchFamily="34" charset="0"/>
              </a:rPr>
              <a:t>Materials </a:t>
            </a:r>
          </a:p>
          <a:p>
            <a:pPr marL="0" marR="0" lvl="0" indent="0" algn="ctr" defTabSz="914192" rtl="0" eaLnBrk="1" fontAlgn="base" latinLnBrk="0" hangingPunct="1">
              <a:lnSpc>
                <a:spcPct val="90000"/>
              </a:lnSpc>
              <a:spcBef>
                <a:spcPct val="0"/>
              </a:spcBef>
              <a:spcAft>
                <a:spcPct val="0"/>
              </a:spcAft>
              <a:buClrTx/>
              <a:buSzTx/>
              <a:buFontTx/>
              <a:buNone/>
              <a:tabLst/>
              <a:defRPr/>
            </a:pPr>
            <a:r>
              <a:rPr kumimoji="0" lang="en-US" sz="3921" b="0" i="0" u="none" strike="noStrike" kern="1200" cap="none" spc="0" normalizeH="0" baseline="0" noProof="0" dirty="0">
                <a:ln w="3175">
                  <a:noFill/>
                </a:ln>
                <a:gradFill>
                  <a:gsLst>
                    <a:gs pos="15970">
                      <a:srgbClr val="FFFFFF"/>
                    </a:gs>
                    <a:gs pos="58000">
                      <a:srgbClr val="FFFFFF"/>
                    </a:gs>
                  </a:gsLst>
                  <a:lin ang="5400000" scaled="0"/>
                </a:gradFill>
                <a:effectLst/>
                <a:uLnTx/>
                <a:uFillTx/>
                <a:latin typeface="Segoe UI Semilight"/>
                <a:ea typeface="+mn-ea"/>
                <a:cs typeface="Segoe UI" pitchFamily="34" charset="0"/>
              </a:rPr>
              <a:t>science</a:t>
            </a:r>
          </a:p>
        </p:txBody>
      </p:sp>
      <p:sp>
        <p:nvSpPr>
          <p:cNvPr id="6" name="Title 1">
            <a:extLst>
              <a:ext uri="{FF2B5EF4-FFF2-40B4-BE49-F238E27FC236}">
                <a16:creationId xmlns:a16="http://schemas.microsoft.com/office/drawing/2014/main" id="{F2762216-30E5-4DD3-81AD-D271F8F2E80F}"/>
              </a:ext>
            </a:extLst>
          </p:cNvPr>
          <p:cNvSpPr txBox="1">
            <a:spLocks/>
          </p:cNvSpPr>
          <p:nvPr/>
        </p:nvSpPr>
        <p:spPr>
          <a:xfrm>
            <a:off x="9143997" y="2562879"/>
            <a:ext cx="3048000" cy="1643445"/>
          </a:xfrm>
          <a:prstGeom prst="rect">
            <a:avLst/>
          </a:prstGeom>
        </p:spPr>
        <p:txBody>
          <a:bodyPr anchor="ct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base" latinLnBrk="0" hangingPunct="1">
              <a:lnSpc>
                <a:spcPct val="90000"/>
              </a:lnSpc>
              <a:spcBef>
                <a:spcPct val="0"/>
              </a:spcBef>
              <a:spcAft>
                <a:spcPct val="0"/>
              </a:spcAft>
              <a:buClrTx/>
              <a:buSzTx/>
              <a:buFontTx/>
              <a:buNone/>
              <a:tabLst/>
              <a:defRPr/>
            </a:pPr>
            <a:r>
              <a:rPr kumimoji="0" lang="en-US" sz="3921" b="0" i="0" u="none" strike="noStrike" kern="1200" cap="none" spc="0" normalizeH="0" baseline="0" noProof="0" dirty="0">
                <a:ln w="3175">
                  <a:noFill/>
                </a:ln>
                <a:gradFill>
                  <a:gsLst>
                    <a:gs pos="15970">
                      <a:srgbClr val="FFFFFF"/>
                    </a:gs>
                    <a:gs pos="58000">
                      <a:srgbClr val="FFFFFF"/>
                    </a:gs>
                  </a:gsLst>
                  <a:lin ang="5400000" scaled="0"/>
                </a:gradFill>
                <a:effectLst/>
                <a:uLnTx/>
                <a:uFillTx/>
                <a:latin typeface="Segoe UI Semilight"/>
                <a:ea typeface="+mn-ea"/>
                <a:cs typeface="Segoe UI" pitchFamily="34" charset="0"/>
              </a:rPr>
              <a:t>Machine learning</a:t>
            </a:r>
          </a:p>
        </p:txBody>
      </p:sp>
    </p:spTree>
    <p:extLst>
      <p:ext uri="{BB962C8B-B14F-4D97-AF65-F5344CB8AC3E}">
        <p14:creationId xmlns:p14="http://schemas.microsoft.com/office/powerpoint/2010/main" val="2986147118"/>
      </p:ext>
    </p:extLst>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1FDA94-B44F-41A2-9995-BCBB79FDD0C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106409" y="488"/>
            <a:ext cx="3085594" cy="5444495"/>
          </a:xfrm>
          <a:prstGeom prst="rect">
            <a:avLst/>
          </a:prstGeom>
        </p:spPr>
      </p:pic>
      <p:pic>
        <p:nvPicPr>
          <p:cNvPr id="18" name="Picture 17">
            <a:extLst>
              <a:ext uri="{FF2B5EF4-FFF2-40B4-BE49-F238E27FC236}">
                <a16:creationId xmlns:a16="http://schemas.microsoft.com/office/drawing/2014/main" id="{B9A64E1E-0C31-49CE-8A3C-96B5052A9F9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037364" y="486"/>
            <a:ext cx="3046163" cy="5443174"/>
          </a:xfrm>
          <a:prstGeom prst="rect">
            <a:avLst/>
          </a:prstGeom>
        </p:spPr>
      </p:pic>
      <p:pic>
        <p:nvPicPr>
          <p:cNvPr id="21" name="Picture 20">
            <a:extLst>
              <a:ext uri="{FF2B5EF4-FFF2-40B4-BE49-F238E27FC236}">
                <a16:creationId xmlns:a16="http://schemas.microsoft.com/office/drawing/2014/main" id="{68130D1B-320F-4118-BC82-C5BE425EC0F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078759" y="489"/>
            <a:ext cx="3045810" cy="5443523"/>
          </a:xfrm>
          <a:prstGeom prst="rect">
            <a:avLst/>
          </a:prstGeom>
        </p:spPr>
      </p:pic>
      <p:pic>
        <p:nvPicPr>
          <p:cNvPr id="19" name="Picture 18">
            <a:extLst>
              <a:ext uri="{FF2B5EF4-FFF2-40B4-BE49-F238E27FC236}">
                <a16:creationId xmlns:a16="http://schemas.microsoft.com/office/drawing/2014/main" id="{0CB4C3D6-A139-4C3B-8148-7991E63AEA9C}"/>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 y="837"/>
            <a:ext cx="3044073" cy="5443173"/>
          </a:xfrm>
          <a:prstGeom prst="rect">
            <a:avLst/>
          </a:prstGeom>
        </p:spPr>
      </p:pic>
      <p:sp>
        <p:nvSpPr>
          <p:cNvPr id="14" name="Rectangle 13">
            <a:extLst>
              <a:ext uri="{FF2B5EF4-FFF2-40B4-BE49-F238E27FC236}">
                <a16:creationId xmlns:a16="http://schemas.microsoft.com/office/drawing/2014/main" id="{621A2958-47D3-4D9D-A7CE-8F30964655F8}"/>
              </a:ext>
            </a:extLst>
          </p:cNvPr>
          <p:cNvSpPr/>
          <p:nvPr/>
        </p:nvSpPr>
        <p:spPr bwMode="auto">
          <a:xfrm>
            <a:off x="0" y="1462"/>
            <a:ext cx="12214110" cy="5443523"/>
          </a:xfrm>
          <a:prstGeom prst="rect">
            <a:avLst/>
          </a:prstGeom>
          <a:solidFill>
            <a:srgbClr val="000000">
              <a:alpha val="2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cs typeface="Segoe UI" pitchFamily="34" charset="0"/>
            </a:endParaRPr>
          </a:p>
        </p:txBody>
      </p:sp>
      <p:sp>
        <p:nvSpPr>
          <p:cNvPr id="3" name="Title 1">
            <a:extLst>
              <a:ext uri="{FF2B5EF4-FFF2-40B4-BE49-F238E27FC236}">
                <a16:creationId xmlns:a16="http://schemas.microsoft.com/office/drawing/2014/main" id="{86311E81-80E0-4414-A26C-4E710DA64510}"/>
              </a:ext>
            </a:extLst>
          </p:cNvPr>
          <p:cNvSpPr txBox="1">
            <a:spLocks/>
          </p:cNvSpPr>
          <p:nvPr/>
        </p:nvSpPr>
        <p:spPr>
          <a:xfrm>
            <a:off x="-29570" y="1942957"/>
            <a:ext cx="3047568" cy="3361593"/>
          </a:xfrm>
          <a:prstGeom prst="rect">
            <a:avLst/>
          </a:prstGeom>
        </p:spPr>
        <p:txBody>
          <a:bodyPr anchor="t"/>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16" fontAlgn="base">
              <a:spcAft>
                <a:spcPct val="0"/>
              </a:spcAft>
              <a:defRPr/>
            </a:pPr>
            <a:r>
              <a:rPr lang="en-US" sz="3137" b="1" spc="0">
                <a:gradFill>
                  <a:gsLst>
                    <a:gs pos="15970">
                      <a:srgbClr val="FFFFFF"/>
                    </a:gs>
                    <a:gs pos="58000">
                      <a:srgbClr val="FFFFFF"/>
                    </a:gs>
                  </a:gsLst>
                  <a:lin ang="5400000" scaled="0"/>
                </a:gradFill>
                <a:latin typeface="Segoe UI Semibold" panose="020B0502040204020203" pitchFamily="34" charset="0"/>
                <a:cs typeface="Segoe UI Semibold" panose="020B0502040204020203" pitchFamily="34" charset="0"/>
              </a:rPr>
              <a:t>Security</a:t>
            </a:r>
          </a:p>
          <a:p>
            <a:pPr algn="ctr" defTabSz="914016" fontAlgn="base">
              <a:spcAft>
                <a:spcPct val="0"/>
              </a:spcAft>
              <a:defRPr/>
            </a:pPr>
            <a:endParaRPr lang="en-US" sz="1961" b="1" spc="0">
              <a:gradFill>
                <a:gsLst>
                  <a:gs pos="15970">
                    <a:srgbClr val="FFFFFF"/>
                  </a:gs>
                  <a:gs pos="58000">
                    <a:srgbClr val="FFFFFF"/>
                  </a:gs>
                </a:gsLst>
                <a:lin ang="5400000" scaled="0"/>
              </a:gradFill>
              <a:latin typeface="Segoe UI Semibold" panose="020B0502040204020203" pitchFamily="34" charset="0"/>
              <a:cs typeface="Segoe UI Semibold" panose="020B0502040204020203" pitchFamily="34" charset="0"/>
            </a:endParaRPr>
          </a:p>
          <a:p>
            <a:pPr algn="ctr" defTabSz="914016" fontAlgn="base">
              <a:spcAft>
                <a:spcPct val="0"/>
              </a:spcAft>
              <a:defRPr/>
            </a:pPr>
            <a:r>
              <a:rPr lang="en-US" sz="1765" b="1" spc="0">
                <a:gradFill>
                  <a:gsLst>
                    <a:gs pos="15970">
                      <a:srgbClr val="FFFFFF"/>
                    </a:gs>
                    <a:gs pos="58000">
                      <a:srgbClr val="FFFFFF"/>
                    </a:gs>
                  </a:gsLst>
                  <a:lin ang="5400000" scaled="0"/>
                </a:gradFill>
                <a:latin typeface="Segoe UI Semibold" panose="020B0502040204020203" pitchFamily="34" charset="0"/>
                <a:cs typeface="Segoe UI Semibold" panose="020B0502040204020203" pitchFamily="34" charset="0"/>
              </a:rPr>
              <a:t>Provably secure communications</a:t>
            </a:r>
            <a:endParaRPr lang="en-US" sz="3137" b="1" spc="0">
              <a:gradFill>
                <a:gsLst>
                  <a:gs pos="15970">
                    <a:srgbClr val="FFFFFF"/>
                  </a:gs>
                  <a:gs pos="58000">
                    <a:srgbClr val="FFFFFF"/>
                  </a:gs>
                </a:gsLst>
                <a:lin ang="5400000" scaled="0"/>
              </a:gradFill>
              <a:latin typeface="Segoe UI Semibold" panose="020B0502040204020203" pitchFamily="34" charset="0"/>
              <a:cs typeface="Segoe UI Semibold" panose="020B0502040204020203" pitchFamily="34" charset="0"/>
            </a:endParaRPr>
          </a:p>
        </p:txBody>
      </p:sp>
      <p:sp>
        <p:nvSpPr>
          <p:cNvPr id="4" name="Title 1">
            <a:extLst>
              <a:ext uri="{FF2B5EF4-FFF2-40B4-BE49-F238E27FC236}">
                <a16:creationId xmlns:a16="http://schemas.microsoft.com/office/drawing/2014/main" id="{072E6468-D4AF-474A-BC83-637EB08DCD91}"/>
              </a:ext>
            </a:extLst>
          </p:cNvPr>
          <p:cNvSpPr txBox="1">
            <a:spLocks/>
          </p:cNvSpPr>
          <p:nvPr/>
        </p:nvSpPr>
        <p:spPr>
          <a:xfrm>
            <a:off x="3058502" y="1942960"/>
            <a:ext cx="3047568" cy="3652403"/>
          </a:xfrm>
          <a:prstGeom prst="rect">
            <a:avLst/>
          </a:prstGeom>
        </p:spPr>
        <p:txBody>
          <a:bodyPr anchor="t"/>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16" fontAlgn="base">
              <a:spcAft>
                <a:spcPct val="0"/>
              </a:spcAft>
              <a:defRPr/>
            </a:pPr>
            <a:r>
              <a:rPr lang="en-US" sz="3137" b="1" spc="0">
                <a:gradFill>
                  <a:gsLst>
                    <a:gs pos="15970">
                      <a:srgbClr val="FFFFFF"/>
                    </a:gs>
                    <a:gs pos="58000">
                      <a:srgbClr val="FFFFFF"/>
                    </a:gs>
                  </a:gsLst>
                  <a:lin ang="5400000" scaled="0"/>
                </a:gradFill>
                <a:latin typeface="Segoe UI Semibold" panose="020B0502040204020203" pitchFamily="34" charset="0"/>
                <a:cs typeface="Segoe UI Semibold" panose="020B0502040204020203" pitchFamily="34" charset="0"/>
              </a:rPr>
              <a:t>Chemistry</a:t>
            </a:r>
          </a:p>
          <a:p>
            <a:pPr algn="ctr" defTabSz="914016" fontAlgn="base">
              <a:spcAft>
                <a:spcPct val="0"/>
              </a:spcAft>
              <a:defRPr/>
            </a:pPr>
            <a:endParaRPr lang="en-US" sz="1961" b="1" spc="0">
              <a:gradFill>
                <a:gsLst>
                  <a:gs pos="15970">
                    <a:srgbClr val="FFFFFF"/>
                  </a:gs>
                  <a:gs pos="58000">
                    <a:srgbClr val="FFFFFF"/>
                  </a:gs>
                </a:gsLst>
                <a:lin ang="5400000" scaled="0"/>
              </a:gradFill>
              <a:latin typeface="Segoe UI Semibold" panose="020B0502040204020203" pitchFamily="34" charset="0"/>
              <a:cs typeface="Segoe UI Semibold" panose="020B0502040204020203" pitchFamily="34" charset="0"/>
            </a:endParaRPr>
          </a:p>
          <a:p>
            <a:pPr algn="ctr" defTabSz="914016" fontAlgn="base">
              <a:spcAft>
                <a:spcPct val="0"/>
              </a:spcAft>
              <a:defRPr/>
            </a:pPr>
            <a:r>
              <a:rPr lang="en-US" sz="1765" b="1" spc="0">
                <a:gradFill>
                  <a:gsLst>
                    <a:gs pos="15970">
                      <a:srgbClr val="FFFFFF"/>
                    </a:gs>
                    <a:gs pos="58000">
                      <a:srgbClr val="FFFFFF"/>
                    </a:gs>
                  </a:gsLst>
                  <a:lin ang="5400000" scaled="0"/>
                </a:gradFill>
                <a:latin typeface="Segoe UI Semibold" panose="020B0502040204020203" pitchFamily="34" charset="0"/>
                <a:cs typeface="Segoe UI Semibold" panose="020B0502040204020203" pitchFamily="34" charset="0"/>
              </a:rPr>
              <a:t>Efficient fertilizer production</a:t>
            </a:r>
          </a:p>
          <a:p>
            <a:pPr algn="ctr" defTabSz="914016" fontAlgn="base">
              <a:spcAft>
                <a:spcPct val="0"/>
              </a:spcAft>
              <a:defRPr/>
            </a:pPr>
            <a:endParaRPr lang="en-US" sz="1765" b="1" spc="0">
              <a:gradFill>
                <a:gsLst>
                  <a:gs pos="15970">
                    <a:srgbClr val="FFFFFF"/>
                  </a:gs>
                  <a:gs pos="58000">
                    <a:srgbClr val="FFFFFF"/>
                  </a:gs>
                </a:gsLst>
                <a:lin ang="5400000" scaled="0"/>
              </a:gradFill>
              <a:latin typeface="Segoe UI Semibold" panose="020B0502040204020203" pitchFamily="34" charset="0"/>
              <a:cs typeface="Segoe UI Semibold" panose="020B0502040204020203" pitchFamily="34" charset="0"/>
            </a:endParaRPr>
          </a:p>
          <a:p>
            <a:pPr algn="ctr" defTabSz="914016" fontAlgn="base">
              <a:spcAft>
                <a:spcPct val="0"/>
              </a:spcAft>
              <a:defRPr/>
            </a:pPr>
            <a:r>
              <a:rPr lang="en-US" sz="1765" b="1" spc="0">
                <a:gradFill>
                  <a:gsLst>
                    <a:gs pos="15970">
                      <a:srgbClr val="FFFFFF"/>
                    </a:gs>
                    <a:gs pos="58000">
                      <a:srgbClr val="FFFFFF"/>
                    </a:gs>
                  </a:gsLst>
                  <a:lin ang="5400000" scaled="0"/>
                </a:gradFill>
                <a:latin typeface="Segoe UI Semibold" panose="020B0502040204020203" pitchFamily="34" charset="0"/>
                <a:cs typeface="Segoe UI Semibold" panose="020B0502040204020203" pitchFamily="34" charset="0"/>
              </a:rPr>
              <a:t>Mitigation of global warming</a:t>
            </a:r>
          </a:p>
        </p:txBody>
      </p:sp>
      <p:sp>
        <p:nvSpPr>
          <p:cNvPr id="5" name="Title 1">
            <a:extLst>
              <a:ext uri="{FF2B5EF4-FFF2-40B4-BE49-F238E27FC236}">
                <a16:creationId xmlns:a16="http://schemas.microsoft.com/office/drawing/2014/main" id="{1A4AC20D-BF7A-4771-B20D-B9AAD9A106B0}"/>
              </a:ext>
            </a:extLst>
          </p:cNvPr>
          <p:cNvSpPr txBox="1">
            <a:spLocks/>
          </p:cNvSpPr>
          <p:nvPr/>
        </p:nvSpPr>
        <p:spPr>
          <a:xfrm>
            <a:off x="6098920" y="1942957"/>
            <a:ext cx="3047568" cy="3286891"/>
          </a:xfrm>
          <a:prstGeom prst="rect">
            <a:avLst/>
          </a:prstGeom>
        </p:spPr>
        <p:txBody>
          <a:bodyPr anchor="t"/>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16" fontAlgn="base">
              <a:spcAft>
                <a:spcPct val="0"/>
              </a:spcAft>
              <a:defRPr/>
            </a:pPr>
            <a:r>
              <a:rPr lang="en-US" sz="3137" b="1" spc="0">
                <a:gradFill>
                  <a:gsLst>
                    <a:gs pos="15970">
                      <a:srgbClr val="FFFFFF"/>
                    </a:gs>
                    <a:gs pos="58000">
                      <a:srgbClr val="FFFFFF"/>
                    </a:gs>
                  </a:gsLst>
                  <a:lin ang="5400000" scaled="0"/>
                </a:gradFill>
                <a:latin typeface="Segoe UI Semibold" panose="020B0502040204020203" pitchFamily="34" charset="0"/>
                <a:cs typeface="Segoe UI Semibold" panose="020B0502040204020203" pitchFamily="34" charset="0"/>
              </a:rPr>
              <a:t>Materials </a:t>
            </a:r>
          </a:p>
          <a:p>
            <a:pPr algn="ctr" defTabSz="914016" fontAlgn="base">
              <a:spcAft>
                <a:spcPct val="0"/>
              </a:spcAft>
              <a:defRPr/>
            </a:pPr>
            <a:endParaRPr lang="en-US" sz="1961" b="1" spc="0">
              <a:gradFill>
                <a:gsLst>
                  <a:gs pos="15970">
                    <a:srgbClr val="FFFFFF"/>
                  </a:gs>
                  <a:gs pos="58000">
                    <a:srgbClr val="FFFFFF"/>
                  </a:gs>
                </a:gsLst>
                <a:lin ang="5400000" scaled="0"/>
              </a:gradFill>
              <a:latin typeface="Segoe UI Semibold" panose="020B0502040204020203" pitchFamily="34" charset="0"/>
              <a:cs typeface="Segoe UI Semibold" panose="020B0502040204020203" pitchFamily="34" charset="0"/>
            </a:endParaRPr>
          </a:p>
          <a:p>
            <a:pPr algn="ctr" defTabSz="914016" fontAlgn="base">
              <a:spcAft>
                <a:spcPct val="0"/>
              </a:spcAft>
              <a:defRPr/>
            </a:pPr>
            <a:r>
              <a:rPr lang="en-US" sz="1765" b="1" spc="0">
                <a:gradFill>
                  <a:gsLst>
                    <a:gs pos="15970">
                      <a:srgbClr val="FFFFFF"/>
                    </a:gs>
                    <a:gs pos="58000">
                      <a:srgbClr val="FFFFFF"/>
                    </a:gs>
                  </a:gsLst>
                  <a:lin ang="5400000" scaled="0"/>
                </a:gradFill>
                <a:latin typeface="Segoe UI Semibold" panose="020B0502040204020203" pitchFamily="34" charset="0"/>
                <a:cs typeface="Segoe UI Semibold" panose="020B0502040204020203" pitchFamily="34" charset="0"/>
              </a:rPr>
              <a:t>Lossless power lines</a:t>
            </a:r>
          </a:p>
          <a:p>
            <a:pPr algn="ctr" defTabSz="914016" fontAlgn="base">
              <a:spcAft>
                <a:spcPct val="0"/>
              </a:spcAft>
              <a:defRPr/>
            </a:pPr>
            <a:endParaRPr lang="en-US" sz="1765" b="1" spc="0">
              <a:gradFill>
                <a:gsLst>
                  <a:gs pos="15970">
                    <a:srgbClr val="FFFFFF"/>
                  </a:gs>
                  <a:gs pos="58000">
                    <a:srgbClr val="FFFFFF"/>
                  </a:gs>
                </a:gsLst>
                <a:lin ang="5400000" scaled="0"/>
              </a:gradFill>
              <a:latin typeface="Segoe UI Semibold" panose="020B0502040204020203" pitchFamily="34" charset="0"/>
              <a:cs typeface="Segoe UI Semibold" panose="020B0502040204020203" pitchFamily="34" charset="0"/>
            </a:endParaRPr>
          </a:p>
          <a:p>
            <a:pPr algn="ctr" defTabSz="914016" fontAlgn="base">
              <a:spcAft>
                <a:spcPct val="0"/>
              </a:spcAft>
              <a:defRPr/>
            </a:pPr>
            <a:r>
              <a:rPr lang="en-US" sz="1765" b="1" spc="0">
                <a:gradFill>
                  <a:gsLst>
                    <a:gs pos="15970">
                      <a:srgbClr val="FFFFFF"/>
                    </a:gs>
                    <a:gs pos="58000">
                      <a:srgbClr val="FFFFFF"/>
                    </a:gs>
                  </a:gsLst>
                  <a:lin ang="5400000" scaled="0"/>
                </a:gradFill>
                <a:latin typeface="Segoe UI Semibold" panose="020B0502040204020203" pitchFamily="34" charset="0"/>
                <a:cs typeface="Segoe UI Semibold" panose="020B0502040204020203" pitchFamily="34" charset="0"/>
              </a:rPr>
              <a:t>Better batteries</a:t>
            </a:r>
          </a:p>
          <a:p>
            <a:pPr algn="ctr" defTabSz="914016" fontAlgn="base">
              <a:spcAft>
                <a:spcPct val="0"/>
              </a:spcAft>
              <a:defRPr/>
            </a:pPr>
            <a:endParaRPr lang="en-US" sz="1765" b="1" spc="0">
              <a:gradFill>
                <a:gsLst>
                  <a:gs pos="15970">
                    <a:srgbClr val="FFFFFF"/>
                  </a:gs>
                  <a:gs pos="58000">
                    <a:srgbClr val="FFFFFF"/>
                  </a:gs>
                </a:gsLst>
                <a:lin ang="5400000" scaled="0"/>
              </a:gradFill>
              <a:latin typeface="Segoe UI Semibold" panose="020B0502040204020203" pitchFamily="34" charset="0"/>
              <a:cs typeface="Segoe UI Semibold" panose="020B0502040204020203" pitchFamily="34" charset="0"/>
            </a:endParaRPr>
          </a:p>
          <a:p>
            <a:pPr algn="ctr" defTabSz="914016" fontAlgn="base">
              <a:spcAft>
                <a:spcPct val="0"/>
              </a:spcAft>
              <a:defRPr/>
            </a:pPr>
            <a:r>
              <a:rPr lang="en-US" sz="1765" b="1" spc="0">
                <a:gradFill>
                  <a:gsLst>
                    <a:gs pos="15970">
                      <a:srgbClr val="FFFFFF"/>
                    </a:gs>
                    <a:gs pos="58000">
                      <a:srgbClr val="FFFFFF"/>
                    </a:gs>
                  </a:gsLst>
                  <a:lin ang="5400000" scaled="0"/>
                </a:gradFill>
                <a:latin typeface="Segoe UI Semibold" panose="020B0502040204020203" pitchFamily="34" charset="0"/>
                <a:cs typeface="Segoe UI Semibold" panose="020B0502040204020203" pitchFamily="34" charset="0"/>
              </a:rPr>
              <a:t>Smart materials</a:t>
            </a:r>
          </a:p>
        </p:txBody>
      </p:sp>
      <p:sp>
        <p:nvSpPr>
          <p:cNvPr id="13" name="Title 1">
            <a:extLst>
              <a:ext uri="{FF2B5EF4-FFF2-40B4-BE49-F238E27FC236}">
                <a16:creationId xmlns:a16="http://schemas.microsoft.com/office/drawing/2014/main" id="{EB76F075-7D43-4847-9238-54BA0A3AB3C2}"/>
              </a:ext>
            </a:extLst>
          </p:cNvPr>
          <p:cNvSpPr txBox="1">
            <a:spLocks/>
          </p:cNvSpPr>
          <p:nvPr/>
        </p:nvSpPr>
        <p:spPr>
          <a:xfrm>
            <a:off x="9166542" y="1942957"/>
            <a:ext cx="3047568" cy="2913381"/>
          </a:xfrm>
          <a:prstGeom prst="rect">
            <a:avLst/>
          </a:prstGeom>
        </p:spPr>
        <p:txBody>
          <a:bodyPr anchor="t"/>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16" fontAlgn="base">
              <a:spcAft>
                <a:spcPct val="0"/>
              </a:spcAft>
              <a:defRPr/>
            </a:pPr>
            <a:r>
              <a:rPr lang="en-US" sz="3137" b="1" spc="0">
                <a:gradFill>
                  <a:gsLst>
                    <a:gs pos="15970">
                      <a:srgbClr val="FFFFFF"/>
                    </a:gs>
                    <a:gs pos="58000">
                      <a:srgbClr val="FFFFFF"/>
                    </a:gs>
                  </a:gsLst>
                  <a:lin ang="5400000" scaled="0"/>
                </a:gradFill>
                <a:latin typeface="Segoe UI Semibold" panose="020B0502040204020203" pitchFamily="34" charset="0"/>
                <a:cs typeface="Segoe UI Semibold" panose="020B0502040204020203" pitchFamily="34" charset="0"/>
              </a:rPr>
              <a:t>Optimization</a:t>
            </a:r>
            <a:endParaRPr lang="en-US" sz="1961" b="1" spc="0">
              <a:gradFill>
                <a:gsLst>
                  <a:gs pos="15970">
                    <a:srgbClr val="FFFFFF"/>
                  </a:gs>
                  <a:gs pos="58000">
                    <a:srgbClr val="FFFFFF"/>
                  </a:gs>
                </a:gsLst>
                <a:lin ang="5400000" scaled="0"/>
              </a:gradFill>
              <a:latin typeface="Segoe UI Semibold" panose="020B0502040204020203" pitchFamily="34" charset="0"/>
              <a:cs typeface="Segoe UI Semibold" panose="020B0502040204020203" pitchFamily="34" charset="0"/>
            </a:endParaRPr>
          </a:p>
          <a:p>
            <a:pPr algn="ctr" defTabSz="914016" fontAlgn="base">
              <a:spcAft>
                <a:spcPct val="0"/>
              </a:spcAft>
              <a:defRPr/>
            </a:pPr>
            <a:endParaRPr lang="en-US" sz="1961" b="1" spc="0">
              <a:gradFill>
                <a:gsLst>
                  <a:gs pos="15970">
                    <a:srgbClr val="FFFFFF"/>
                  </a:gs>
                  <a:gs pos="58000">
                    <a:srgbClr val="FFFFFF"/>
                  </a:gs>
                </a:gsLst>
                <a:lin ang="5400000" scaled="0"/>
              </a:gradFill>
              <a:latin typeface="Segoe UI Semibold" panose="020B0502040204020203" pitchFamily="34" charset="0"/>
              <a:cs typeface="Segoe UI Semibold" panose="020B0502040204020203" pitchFamily="34" charset="0"/>
            </a:endParaRPr>
          </a:p>
          <a:p>
            <a:pPr algn="ctr" defTabSz="914016" fontAlgn="base">
              <a:spcAft>
                <a:spcPct val="0"/>
              </a:spcAft>
              <a:defRPr/>
            </a:pPr>
            <a:r>
              <a:rPr lang="en-US" sz="1765" b="1" spc="0">
                <a:gradFill>
                  <a:gsLst>
                    <a:gs pos="15970">
                      <a:srgbClr val="FFFFFF"/>
                    </a:gs>
                    <a:gs pos="58000">
                      <a:srgbClr val="FFFFFF"/>
                    </a:gs>
                  </a:gsLst>
                  <a:lin ang="5400000" scaled="0"/>
                </a:gradFill>
                <a:latin typeface="Segoe UI Semibold" panose="020B0502040204020203" pitchFamily="34" charset="0"/>
                <a:cs typeface="Segoe UI Semibold" panose="020B0502040204020203" pitchFamily="34" charset="0"/>
              </a:rPr>
              <a:t>Healthcare diagnostics</a:t>
            </a:r>
          </a:p>
          <a:p>
            <a:pPr algn="ctr" defTabSz="914016" fontAlgn="base">
              <a:spcAft>
                <a:spcPct val="0"/>
              </a:spcAft>
              <a:defRPr/>
            </a:pPr>
            <a:endParaRPr lang="en-US" sz="1765" b="1" spc="0">
              <a:gradFill>
                <a:gsLst>
                  <a:gs pos="15970">
                    <a:srgbClr val="FFFFFF"/>
                  </a:gs>
                  <a:gs pos="58000">
                    <a:srgbClr val="FFFFFF"/>
                  </a:gs>
                </a:gsLst>
                <a:lin ang="5400000" scaled="0"/>
              </a:gradFill>
              <a:latin typeface="Segoe UI Semibold" panose="020B0502040204020203" pitchFamily="34" charset="0"/>
              <a:cs typeface="Segoe UI Semibold" panose="020B0502040204020203" pitchFamily="34" charset="0"/>
            </a:endParaRPr>
          </a:p>
          <a:p>
            <a:pPr algn="ctr" defTabSz="914016" fontAlgn="base">
              <a:spcAft>
                <a:spcPct val="0"/>
              </a:spcAft>
              <a:defRPr/>
            </a:pPr>
            <a:r>
              <a:rPr lang="en-US" sz="1765" b="1" spc="0">
                <a:gradFill>
                  <a:gsLst>
                    <a:gs pos="15970">
                      <a:srgbClr val="FFFFFF"/>
                    </a:gs>
                    <a:gs pos="58000">
                      <a:srgbClr val="FFFFFF"/>
                    </a:gs>
                  </a:gsLst>
                  <a:lin ang="5400000" scaled="0"/>
                </a:gradFill>
                <a:latin typeface="Segoe UI Semibold" panose="020B0502040204020203" pitchFamily="34" charset="0"/>
                <a:cs typeface="Segoe UI Semibold" panose="020B0502040204020203" pitchFamily="34" charset="0"/>
              </a:rPr>
              <a:t>Traffic reduction</a:t>
            </a:r>
          </a:p>
        </p:txBody>
      </p:sp>
      <p:sp>
        <p:nvSpPr>
          <p:cNvPr id="6" name="Title 5">
            <a:extLst>
              <a:ext uri="{FF2B5EF4-FFF2-40B4-BE49-F238E27FC236}">
                <a16:creationId xmlns:a16="http://schemas.microsoft.com/office/drawing/2014/main" id="{9BC090E5-3CE3-4437-961C-BDE6240D351E}"/>
              </a:ext>
            </a:extLst>
          </p:cNvPr>
          <p:cNvSpPr>
            <a:spLocks noGrp="1"/>
          </p:cNvSpPr>
          <p:nvPr>
            <p:ph type="title"/>
          </p:nvPr>
        </p:nvSpPr>
        <p:spPr>
          <a:xfrm>
            <a:off x="569499" y="5757834"/>
            <a:ext cx="11018520" cy="482763"/>
          </a:xfrm>
        </p:spPr>
        <p:txBody>
          <a:bodyPr>
            <a:normAutofit fontScale="90000"/>
          </a:bodyPr>
          <a:lstStyle/>
          <a:p>
            <a:r>
              <a:rPr lang="en-US" sz="3529" dirty="0"/>
              <a:t>A quantum future</a:t>
            </a:r>
          </a:p>
        </p:txBody>
      </p:sp>
    </p:spTree>
    <p:extLst>
      <p:ext uri="{BB962C8B-B14F-4D97-AF65-F5344CB8AC3E}">
        <p14:creationId xmlns:p14="http://schemas.microsoft.com/office/powerpoint/2010/main" val="686977420"/>
      </p:ext>
    </p:extLst>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e the source image">
            <a:extLst>
              <a:ext uri="{FF2B5EF4-FFF2-40B4-BE49-F238E27FC236}">
                <a16:creationId xmlns:a16="http://schemas.microsoft.com/office/drawing/2014/main" id="{D7B88EF9-23F4-47A3-80EC-21A6E3F47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31" y="3466919"/>
            <a:ext cx="4784213" cy="318358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pic>
        <p:nvPicPr>
          <p:cNvPr id="3" name="Picture 10" descr="See the source image">
            <a:extLst>
              <a:ext uri="{FF2B5EF4-FFF2-40B4-BE49-F238E27FC236}">
                <a16:creationId xmlns:a16="http://schemas.microsoft.com/office/drawing/2014/main" id="{EC29C04D-6624-4525-A8C4-8699DCD30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874" y="280064"/>
            <a:ext cx="3895725" cy="342900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272D031B-85A9-474D-AC49-50F2853D0EAC}"/>
              </a:ext>
            </a:extLst>
          </p:cNvPr>
          <p:cNvSpPr txBox="1">
            <a:spLocks/>
          </p:cNvSpPr>
          <p:nvPr/>
        </p:nvSpPr>
        <p:spPr>
          <a:xfrm>
            <a:off x="6780106" y="2490470"/>
            <a:ext cx="4734561" cy="3097530"/>
          </a:xfrm>
          <a:prstGeom prst="rect">
            <a:avLst/>
          </a:prstGeom>
        </p:spPr>
        <p:txBody>
          <a:bodyPr>
            <a:norm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Wingdings" panose="05000000000000000000" pitchFamily="2" charset="2"/>
              <a:buNone/>
            </a:pPr>
            <a:endParaRPr lang="en-US" sz="3200" dirty="0">
              <a:solidFill>
                <a:schemeClr val="bg1"/>
              </a:solidFill>
              <a:latin typeface="+mn-lt"/>
            </a:endParaRPr>
          </a:p>
          <a:p>
            <a:pPr marL="0" indent="0" algn="ctr">
              <a:buFont typeface="Wingdings" panose="05000000000000000000" pitchFamily="2" charset="2"/>
              <a:buNone/>
            </a:pPr>
            <a:endParaRPr lang="en-US" sz="3200" dirty="0">
              <a:solidFill>
                <a:schemeClr val="bg1"/>
              </a:solidFill>
              <a:latin typeface="+mn-lt"/>
            </a:endParaRPr>
          </a:p>
          <a:p>
            <a:pPr marL="0" indent="0" algn="ctr">
              <a:buFont typeface="Wingdings" panose="05000000000000000000" pitchFamily="2" charset="2"/>
              <a:buNone/>
            </a:pPr>
            <a:r>
              <a:rPr lang="en-US" sz="3200" dirty="0">
                <a:latin typeface="+mn-lt"/>
              </a:rPr>
              <a:t>Quantum shows massive potential in security</a:t>
            </a:r>
            <a:endParaRPr lang="en-US" sz="3200" dirty="0">
              <a:solidFill>
                <a:schemeClr val="bg1"/>
              </a:solidFill>
              <a:latin typeface="+mn-lt"/>
            </a:endParaRPr>
          </a:p>
        </p:txBody>
      </p:sp>
    </p:spTree>
    <p:extLst>
      <p:ext uri="{BB962C8B-B14F-4D97-AF65-F5344CB8AC3E}">
        <p14:creationId xmlns:p14="http://schemas.microsoft.com/office/powerpoint/2010/main" val="25663514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A78CB-411E-47CB-A7D9-1BDE62CC3A11}"/>
              </a:ext>
            </a:extLst>
          </p:cNvPr>
          <p:cNvSpPr>
            <a:spLocks noGrp="1"/>
          </p:cNvSpPr>
          <p:nvPr>
            <p:ph type="title"/>
          </p:nvPr>
        </p:nvSpPr>
        <p:spPr/>
        <p:txBody>
          <a:bodyPr/>
          <a:lstStyle/>
          <a:p>
            <a:r>
              <a:rPr lang="en-US" dirty="0"/>
              <a:t>Quantum Computing Processors</a:t>
            </a:r>
          </a:p>
        </p:txBody>
      </p:sp>
      <p:pic>
        <p:nvPicPr>
          <p:cNvPr id="1026" name="Picture 2" descr="See the source image">
            <a:extLst>
              <a:ext uri="{FF2B5EF4-FFF2-40B4-BE49-F238E27FC236}">
                <a16:creationId xmlns:a16="http://schemas.microsoft.com/office/drawing/2014/main" id="{F2FBF7AE-BECF-4094-A3B5-DFB30F3E3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125" y="2298819"/>
            <a:ext cx="4390637" cy="2469733"/>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85E7573-FCC4-4EAE-A509-CF0865AFA05F}"/>
              </a:ext>
            </a:extLst>
          </p:cNvPr>
          <p:cNvSpPr txBox="1">
            <a:spLocks/>
          </p:cNvSpPr>
          <p:nvPr/>
        </p:nvSpPr>
        <p:spPr>
          <a:xfrm>
            <a:off x="724747" y="5324029"/>
            <a:ext cx="4585546" cy="1264778"/>
          </a:xfrm>
          <a:prstGeom prst="rect">
            <a:avLst/>
          </a:prstGeom>
        </p:spPr>
        <p:txBody>
          <a:bodyPr>
            <a:norm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Wingdings" panose="05000000000000000000" pitchFamily="2" charset="2"/>
              <a:buNone/>
            </a:pPr>
            <a:r>
              <a:rPr lang="en-US" sz="2000" dirty="0">
                <a:solidFill>
                  <a:schemeClr val="tx1"/>
                </a:solidFill>
                <a:latin typeface="+mn-lt"/>
              </a:rPr>
              <a:t>Quantum Annealing</a:t>
            </a:r>
          </a:p>
          <a:p>
            <a:pPr marL="0" indent="0" algn="ctr">
              <a:buFont typeface="Wingdings" panose="05000000000000000000" pitchFamily="2" charset="2"/>
              <a:buNone/>
            </a:pPr>
            <a:r>
              <a:rPr lang="en-US" sz="2000" dirty="0">
                <a:solidFill>
                  <a:schemeClr val="tx1"/>
                </a:solidFill>
                <a:latin typeface="+mn-lt"/>
              </a:rPr>
              <a:t>(Adiabatic Quantum Computing)</a:t>
            </a:r>
          </a:p>
        </p:txBody>
      </p:sp>
      <p:pic>
        <p:nvPicPr>
          <p:cNvPr id="1028" name="Picture 4" descr="See the source image">
            <a:extLst>
              <a:ext uri="{FF2B5EF4-FFF2-40B4-BE49-F238E27FC236}">
                <a16:creationId xmlns:a16="http://schemas.microsoft.com/office/drawing/2014/main" id="{73434D3C-A6D4-45C3-8360-E98367AE3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013" y="2354366"/>
            <a:ext cx="5389363" cy="2358639"/>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847DB832-D285-42E9-A1B9-80319B6D6132}"/>
              </a:ext>
            </a:extLst>
          </p:cNvPr>
          <p:cNvSpPr txBox="1">
            <a:spLocks/>
          </p:cNvSpPr>
          <p:nvPr/>
        </p:nvSpPr>
        <p:spPr>
          <a:xfrm>
            <a:off x="6382012" y="5324029"/>
            <a:ext cx="5389363" cy="905855"/>
          </a:xfrm>
          <a:prstGeom prst="rect">
            <a:avLst/>
          </a:prstGeom>
        </p:spPr>
        <p:txBody>
          <a:bodyPr>
            <a:norm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Wingdings" panose="05000000000000000000" pitchFamily="2" charset="2"/>
              <a:buNone/>
            </a:pPr>
            <a:r>
              <a:rPr lang="en-US" sz="2000" dirty="0">
                <a:solidFill>
                  <a:schemeClr val="tx1"/>
                </a:solidFill>
                <a:latin typeface="+mn-lt"/>
              </a:rPr>
              <a:t>Quantum Circuits</a:t>
            </a:r>
          </a:p>
          <a:p>
            <a:pPr marL="0" indent="0" algn="ctr">
              <a:buFont typeface="Wingdings" panose="05000000000000000000" pitchFamily="2" charset="2"/>
              <a:buNone/>
            </a:pPr>
            <a:r>
              <a:rPr lang="en-US" sz="2000" dirty="0">
                <a:solidFill>
                  <a:schemeClr val="tx1"/>
                </a:solidFill>
                <a:latin typeface="+mn-lt"/>
              </a:rPr>
              <a:t>(Universal Quantum Computing)</a:t>
            </a:r>
          </a:p>
        </p:txBody>
      </p:sp>
    </p:spTree>
    <p:extLst>
      <p:ext uri="{BB962C8B-B14F-4D97-AF65-F5344CB8AC3E}">
        <p14:creationId xmlns:p14="http://schemas.microsoft.com/office/powerpoint/2010/main" val="40185775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85E7573-FCC4-4EAE-A509-CF0865AFA05F}"/>
              </a:ext>
            </a:extLst>
          </p:cNvPr>
          <p:cNvSpPr txBox="1">
            <a:spLocks/>
          </p:cNvSpPr>
          <p:nvPr/>
        </p:nvSpPr>
        <p:spPr>
          <a:xfrm>
            <a:off x="839788" y="3084428"/>
            <a:ext cx="4390638" cy="3258798"/>
          </a:xfrm>
          <a:prstGeom prst="rect">
            <a:avLst/>
          </a:prstGeom>
        </p:spPr>
        <p:txBody>
          <a:bodyPr>
            <a:norm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Wingdings" panose="05000000000000000000" pitchFamily="2" charset="2"/>
              <a:buNone/>
            </a:pPr>
            <a:r>
              <a:rPr lang="en-US" sz="2000" dirty="0">
                <a:latin typeface="+mn-lt"/>
              </a:rPr>
              <a:t>“Real” QC Algorithms</a:t>
            </a:r>
          </a:p>
          <a:p>
            <a:pPr marL="0" indent="0" algn="ctr">
              <a:buFont typeface="Wingdings" panose="05000000000000000000" pitchFamily="2" charset="2"/>
              <a:buNone/>
            </a:pPr>
            <a:endParaRPr lang="en-US" sz="2000" dirty="0">
              <a:latin typeface="+mn-lt"/>
            </a:endParaRPr>
          </a:p>
          <a:p>
            <a:pPr marL="0" indent="0" algn="ctr">
              <a:buFont typeface="Wingdings" panose="05000000000000000000" pitchFamily="2" charset="2"/>
              <a:buNone/>
            </a:pPr>
            <a:r>
              <a:rPr lang="en-US" sz="1800" dirty="0">
                <a:latin typeface="+mn-lt"/>
              </a:rPr>
              <a:t>Factorization (Shor)</a:t>
            </a:r>
          </a:p>
          <a:p>
            <a:pPr marL="0" indent="0" algn="ctr">
              <a:buFont typeface="Wingdings" panose="05000000000000000000" pitchFamily="2" charset="2"/>
              <a:buNone/>
            </a:pPr>
            <a:r>
              <a:rPr lang="en-US" sz="1800" dirty="0">
                <a:latin typeface="+mn-lt"/>
              </a:rPr>
              <a:t>Search (Grover)</a:t>
            </a:r>
          </a:p>
          <a:p>
            <a:pPr marL="0" indent="0" algn="ctr">
              <a:buFont typeface="Wingdings" panose="05000000000000000000" pitchFamily="2" charset="2"/>
              <a:buNone/>
            </a:pPr>
            <a:r>
              <a:rPr lang="en-US" sz="1800" dirty="0">
                <a:latin typeface="+mn-lt"/>
              </a:rPr>
              <a:t>BB84 (crypto protocol)</a:t>
            </a:r>
          </a:p>
          <a:p>
            <a:pPr marL="0" indent="0" algn="ctr">
              <a:buFont typeface="Wingdings" panose="05000000000000000000" pitchFamily="2" charset="2"/>
              <a:buNone/>
            </a:pPr>
            <a:r>
              <a:rPr lang="en-US" sz="1800" dirty="0">
                <a:latin typeface="+mn-lt"/>
              </a:rPr>
              <a:t>…</a:t>
            </a:r>
          </a:p>
          <a:p>
            <a:pPr marL="0" indent="0" algn="ctr">
              <a:buFont typeface="Wingdings" panose="05000000000000000000" pitchFamily="2" charset="2"/>
              <a:buNone/>
            </a:pPr>
            <a:r>
              <a:rPr lang="en-US" sz="1800" dirty="0">
                <a:latin typeface="+mn-lt"/>
              </a:rPr>
              <a:t>many, many more</a:t>
            </a:r>
          </a:p>
          <a:p>
            <a:pPr marL="0" indent="0" algn="ctr">
              <a:buFont typeface="Wingdings" panose="05000000000000000000" pitchFamily="2" charset="2"/>
              <a:buNone/>
            </a:pPr>
            <a:endParaRPr lang="en-US" sz="2000" dirty="0">
              <a:solidFill>
                <a:schemeClr val="bg1"/>
              </a:solidFill>
              <a:latin typeface="+mn-lt"/>
            </a:endParaRPr>
          </a:p>
          <a:p>
            <a:pPr marL="0" indent="0" algn="ctr">
              <a:buFont typeface="Wingdings" panose="05000000000000000000" pitchFamily="2" charset="2"/>
              <a:buNone/>
            </a:pPr>
            <a:endParaRPr lang="en-US" sz="2000" dirty="0">
              <a:solidFill>
                <a:schemeClr val="bg1"/>
              </a:solidFill>
              <a:latin typeface="+mn-lt"/>
            </a:endParaRPr>
          </a:p>
        </p:txBody>
      </p:sp>
      <p:sp>
        <p:nvSpPr>
          <p:cNvPr id="8" name="Content Placeholder 2">
            <a:extLst>
              <a:ext uri="{FF2B5EF4-FFF2-40B4-BE49-F238E27FC236}">
                <a16:creationId xmlns:a16="http://schemas.microsoft.com/office/drawing/2014/main" id="{847DB832-D285-42E9-A1B9-80319B6D6132}"/>
              </a:ext>
            </a:extLst>
          </p:cNvPr>
          <p:cNvSpPr txBox="1">
            <a:spLocks/>
          </p:cNvSpPr>
          <p:nvPr/>
        </p:nvSpPr>
        <p:spPr>
          <a:xfrm>
            <a:off x="6326147" y="3084428"/>
            <a:ext cx="5389363" cy="3258797"/>
          </a:xfrm>
          <a:prstGeom prst="rect">
            <a:avLst/>
          </a:prstGeom>
        </p:spPr>
        <p:txBody>
          <a:bodyPr>
            <a:norm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Wingdings" panose="05000000000000000000" pitchFamily="2" charset="2"/>
              <a:buNone/>
            </a:pPr>
            <a:r>
              <a:rPr lang="en-US" sz="2000" dirty="0">
                <a:solidFill>
                  <a:schemeClr val="tx1"/>
                </a:solidFill>
                <a:latin typeface="+mn-lt"/>
              </a:rPr>
              <a:t>“Quantum-Inspired” Algorithms</a:t>
            </a:r>
          </a:p>
          <a:p>
            <a:pPr marL="0" indent="0" algn="ctr">
              <a:buFont typeface="Wingdings" panose="05000000000000000000" pitchFamily="2" charset="2"/>
              <a:buNone/>
            </a:pPr>
            <a:endParaRPr lang="en-US" sz="2000" dirty="0">
              <a:solidFill>
                <a:schemeClr val="tx1"/>
              </a:solidFill>
              <a:latin typeface="+mn-lt"/>
            </a:endParaRPr>
          </a:p>
          <a:p>
            <a:pPr marL="0" indent="0" algn="ctr">
              <a:buFont typeface="Wingdings" panose="05000000000000000000" pitchFamily="2" charset="2"/>
              <a:buNone/>
            </a:pPr>
            <a:r>
              <a:rPr lang="en-US" sz="1800" dirty="0">
                <a:solidFill>
                  <a:schemeClr val="tx1"/>
                </a:solidFill>
                <a:latin typeface="+mn-lt"/>
              </a:rPr>
              <a:t>Polynomial Unconstrained Binary Optimization (PUBO)</a:t>
            </a:r>
          </a:p>
          <a:p>
            <a:pPr marL="0" indent="0" algn="ctr">
              <a:buFont typeface="Wingdings" panose="05000000000000000000" pitchFamily="2" charset="2"/>
              <a:buNone/>
            </a:pPr>
            <a:r>
              <a:rPr lang="en-US" sz="1800" dirty="0">
                <a:solidFill>
                  <a:schemeClr val="tx1"/>
                </a:solidFill>
                <a:latin typeface="+mn-lt"/>
              </a:rPr>
              <a:t>Quadratic Unconstrained Binary Optimization (QUBO)</a:t>
            </a:r>
          </a:p>
        </p:txBody>
      </p:sp>
      <p:sp>
        <p:nvSpPr>
          <p:cNvPr id="7" name="Content Placeholder 2">
            <a:extLst>
              <a:ext uri="{FF2B5EF4-FFF2-40B4-BE49-F238E27FC236}">
                <a16:creationId xmlns:a16="http://schemas.microsoft.com/office/drawing/2014/main" id="{6B185971-6B13-4AEE-AAB8-508DEE031930}"/>
              </a:ext>
            </a:extLst>
          </p:cNvPr>
          <p:cNvSpPr txBox="1">
            <a:spLocks/>
          </p:cNvSpPr>
          <p:nvPr/>
        </p:nvSpPr>
        <p:spPr>
          <a:xfrm>
            <a:off x="3900680" y="1840193"/>
            <a:ext cx="4390638" cy="427291"/>
          </a:xfrm>
          <a:prstGeom prst="rect">
            <a:avLst/>
          </a:prstGeom>
        </p:spPr>
        <p:txBody>
          <a:bodyPr>
            <a:normAutofit fontScale="92500"/>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Wingdings" panose="05000000000000000000" pitchFamily="2" charset="2"/>
              <a:buNone/>
            </a:pPr>
            <a:r>
              <a:rPr lang="en-US" sz="2400" b="1" dirty="0">
                <a:latin typeface="+mn-lt"/>
              </a:rPr>
              <a:t>quantumalgorithmzoo.org</a:t>
            </a:r>
            <a:endParaRPr lang="en-US" sz="2400" b="1" dirty="0">
              <a:solidFill>
                <a:schemeClr val="bg1"/>
              </a:solidFill>
              <a:latin typeface="+mn-lt"/>
            </a:endParaRPr>
          </a:p>
        </p:txBody>
      </p:sp>
      <p:sp>
        <p:nvSpPr>
          <p:cNvPr id="2" name="Title 1">
            <a:extLst>
              <a:ext uri="{FF2B5EF4-FFF2-40B4-BE49-F238E27FC236}">
                <a16:creationId xmlns:a16="http://schemas.microsoft.com/office/drawing/2014/main" id="{2A0FC650-5793-4802-8A91-6D75FFCCED79}"/>
              </a:ext>
            </a:extLst>
          </p:cNvPr>
          <p:cNvSpPr>
            <a:spLocks noGrp="1"/>
          </p:cNvSpPr>
          <p:nvPr>
            <p:ph type="title"/>
          </p:nvPr>
        </p:nvSpPr>
        <p:spPr>
          <a:xfrm>
            <a:off x="839788" y="365125"/>
            <a:ext cx="9740159" cy="1325563"/>
          </a:xfrm>
        </p:spPr>
        <p:txBody>
          <a:bodyPr/>
          <a:lstStyle/>
          <a:p>
            <a:r>
              <a:rPr lang="en-US" dirty="0"/>
              <a:t>Quantum Computing Algorithms</a:t>
            </a:r>
          </a:p>
        </p:txBody>
      </p:sp>
    </p:spTree>
    <p:extLst>
      <p:ext uri="{BB962C8B-B14F-4D97-AF65-F5344CB8AC3E}">
        <p14:creationId xmlns:p14="http://schemas.microsoft.com/office/powerpoint/2010/main" val="2358777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85E7573-FCC4-4EAE-A509-CF0865AFA05F}"/>
              </a:ext>
            </a:extLst>
          </p:cNvPr>
          <p:cNvSpPr txBox="1">
            <a:spLocks/>
          </p:cNvSpPr>
          <p:nvPr/>
        </p:nvSpPr>
        <p:spPr>
          <a:xfrm>
            <a:off x="-418744" y="2663437"/>
            <a:ext cx="4390638" cy="3258798"/>
          </a:xfrm>
          <a:prstGeom prst="rect">
            <a:avLst/>
          </a:prstGeom>
        </p:spPr>
        <p:txBody>
          <a:bodyPr>
            <a:norm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Wingdings" panose="05000000000000000000" pitchFamily="2" charset="2"/>
              <a:buNone/>
            </a:pPr>
            <a:r>
              <a:rPr lang="en-US" sz="1800" b="1" dirty="0">
                <a:latin typeface="+mn-lt"/>
              </a:rPr>
              <a:t>Private companies</a:t>
            </a:r>
          </a:p>
          <a:p>
            <a:pPr marL="0" indent="0" algn="ctr">
              <a:buFont typeface="Wingdings" panose="05000000000000000000" pitchFamily="2" charset="2"/>
              <a:buNone/>
            </a:pPr>
            <a:endParaRPr lang="en-US" sz="1800" dirty="0">
              <a:latin typeface="+mn-lt"/>
            </a:endParaRPr>
          </a:p>
          <a:p>
            <a:pPr marL="0" indent="0" algn="ctr">
              <a:buFont typeface="Wingdings" panose="05000000000000000000" pitchFamily="2" charset="2"/>
              <a:buNone/>
            </a:pPr>
            <a:r>
              <a:rPr lang="en-US" sz="1600" dirty="0">
                <a:latin typeface="+mn-lt"/>
              </a:rPr>
              <a:t>Microsoft</a:t>
            </a:r>
          </a:p>
          <a:p>
            <a:pPr marL="0" indent="0" algn="ctr">
              <a:buFont typeface="Wingdings" panose="05000000000000000000" pitchFamily="2" charset="2"/>
              <a:buNone/>
            </a:pPr>
            <a:r>
              <a:rPr lang="en-US" sz="1600" dirty="0">
                <a:latin typeface="+mn-lt"/>
              </a:rPr>
              <a:t>Google</a:t>
            </a:r>
          </a:p>
          <a:p>
            <a:pPr marL="0" indent="0" algn="ctr">
              <a:buFont typeface="Wingdings" panose="05000000000000000000" pitchFamily="2" charset="2"/>
              <a:buNone/>
            </a:pPr>
            <a:r>
              <a:rPr lang="en-US" sz="1600" dirty="0">
                <a:latin typeface="+mn-lt"/>
              </a:rPr>
              <a:t>IBM</a:t>
            </a:r>
          </a:p>
          <a:p>
            <a:pPr marL="0" indent="0" algn="ctr">
              <a:buFont typeface="Wingdings" panose="05000000000000000000" pitchFamily="2" charset="2"/>
              <a:buNone/>
            </a:pPr>
            <a:r>
              <a:rPr lang="en-US" sz="1600" dirty="0">
                <a:latin typeface="+mn-lt"/>
              </a:rPr>
              <a:t>D-Wave</a:t>
            </a:r>
          </a:p>
          <a:p>
            <a:pPr marL="0" indent="0" algn="ctr">
              <a:buFont typeface="Wingdings" panose="05000000000000000000" pitchFamily="2" charset="2"/>
              <a:buNone/>
            </a:pPr>
            <a:r>
              <a:rPr lang="en-US" sz="1600" dirty="0" err="1">
                <a:latin typeface="+mn-lt"/>
              </a:rPr>
              <a:t>Rigetti</a:t>
            </a:r>
            <a:endParaRPr lang="en-US" sz="1600" dirty="0">
              <a:latin typeface="+mn-lt"/>
            </a:endParaRPr>
          </a:p>
          <a:p>
            <a:pPr marL="0" indent="0" algn="ctr">
              <a:buFont typeface="Wingdings" panose="05000000000000000000" pitchFamily="2" charset="2"/>
              <a:buNone/>
            </a:pPr>
            <a:r>
              <a:rPr lang="en-US" sz="1600" dirty="0">
                <a:latin typeface="+mn-lt"/>
              </a:rPr>
              <a:t>Intel</a:t>
            </a:r>
          </a:p>
          <a:p>
            <a:pPr marL="0" indent="0" algn="ctr">
              <a:buFont typeface="Wingdings" panose="05000000000000000000" pitchFamily="2" charset="2"/>
              <a:buNone/>
            </a:pPr>
            <a:endParaRPr lang="en-US" sz="1800" dirty="0">
              <a:solidFill>
                <a:schemeClr val="bg1"/>
              </a:solidFill>
              <a:latin typeface="+mn-lt"/>
            </a:endParaRPr>
          </a:p>
          <a:p>
            <a:pPr marL="0" indent="0" algn="ctr">
              <a:buFont typeface="Wingdings" panose="05000000000000000000" pitchFamily="2" charset="2"/>
              <a:buNone/>
            </a:pPr>
            <a:endParaRPr lang="en-US" sz="1800" dirty="0">
              <a:solidFill>
                <a:schemeClr val="bg1"/>
              </a:solidFill>
              <a:latin typeface="+mn-lt"/>
            </a:endParaRPr>
          </a:p>
        </p:txBody>
      </p:sp>
      <p:sp>
        <p:nvSpPr>
          <p:cNvPr id="9" name="Content Placeholder 2">
            <a:extLst>
              <a:ext uri="{FF2B5EF4-FFF2-40B4-BE49-F238E27FC236}">
                <a16:creationId xmlns:a16="http://schemas.microsoft.com/office/drawing/2014/main" id="{FFE9A39C-0461-4651-8B8F-7A09C23FB11F}"/>
              </a:ext>
            </a:extLst>
          </p:cNvPr>
          <p:cNvSpPr txBox="1">
            <a:spLocks/>
          </p:cNvSpPr>
          <p:nvPr/>
        </p:nvSpPr>
        <p:spPr>
          <a:xfrm>
            <a:off x="3869820" y="2663437"/>
            <a:ext cx="4390638" cy="4057830"/>
          </a:xfrm>
          <a:prstGeom prst="rect">
            <a:avLst/>
          </a:prstGeom>
        </p:spPr>
        <p:txBody>
          <a:bodyPr>
            <a:norm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Wingdings" panose="05000000000000000000" pitchFamily="2" charset="2"/>
              <a:buNone/>
            </a:pPr>
            <a:r>
              <a:rPr lang="en-US" sz="1800" b="1" dirty="0">
                <a:latin typeface="+mn-lt"/>
              </a:rPr>
              <a:t>Universities</a:t>
            </a:r>
          </a:p>
          <a:p>
            <a:pPr marL="0" indent="0" algn="ctr">
              <a:buFont typeface="Wingdings" panose="05000000000000000000" pitchFamily="2" charset="2"/>
              <a:buNone/>
            </a:pPr>
            <a:endParaRPr lang="en-US" sz="1800" dirty="0">
              <a:latin typeface="+mn-lt"/>
            </a:endParaRPr>
          </a:p>
          <a:p>
            <a:pPr marL="0" indent="0" algn="ctr">
              <a:buFont typeface="Wingdings" panose="05000000000000000000" pitchFamily="2" charset="2"/>
              <a:buNone/>
            </a:pPr>
            <a:r>
              <a:rPr lang="en-US" sz="1600" dirty="0">
                <a:latin typeface="+mn-lt"/>
              </a:rPr>
              <a:t>MIT (Center for Theoretical Physics)</a:t>
            </a:r>
          </a:p>
          <a:p>
            <a:pPr marL="0" indent="0" algn="ctr">
              <a:buFont typeface="Wingdings" panose="05000000000000000000" pitchFamily="2" charset="2"/>
              <a:buNone/>
            </a:pPr>
            <a:r>
              <a:rPr lang="en-US" sz="1600" dirty="0">
                <a:latin typeface="+mn-lt"/>
              </a:rPr>
              <a:t>University of Waterloo (Institute for Quantum Computing)</a:t>
            </a:r>
          </a:p>
          <a:p>
            <a:pPr marL="0" indent="0" algn="ctr">
              <a:buFont typeface="Wingdings" panose="05000000000000000000" pitchFamily="2" charset="2"/>
              <a:buNone/>
            </a:pPr>
            <a:r>
              <a:rPr lang="en-US" sz="1600" dirty="0">
                <a:latin typeface="+mn-lt"/>
              </a:rPr>
              <a:t>University of Oxford</a:t>
            </a:r>
          </a:p>
          <a:p>
            <a:pPr marL="0" indent="0" algn="ctr">
              <a:buFont typeface="Wingdings" panose="05000000000000000000" pitchFamily="2" charset="2"/>
              <a:buNone/>
            </a:pPr>
            <a:r>
              <a:rPr lang="en-US" sz="1600" dirty="0">
                <a:latin typeface="+mn-lt"/>
              </a:rPr>
              <a:t>Harvard (Harvard Quantum Initiative)</a:t>
            </a:r>
          </a:p>
          <a:p>
            <a:pPr marL="0" indent="0" algn="ctr">
              <a:buFont typeface="Wingdings" panose="05000000000000000000" pitchFamily="2" charset="2"/>
              <a:buNone/>
            </a:pPr>
            <a:r>
              <a:rPr lang="en-US" sz="1600" dirty="0">
                <a:latin typeface="+mn-lt"/>
              </a:rPr>
              <a:t>University of California Berkeley</a:t>
            </a:r>
          </a:p>
          <a:p>
            <a:pPr marL="0" indent="0" algn="ctr">
              <a:buFont typeface="Wingdings" panose="05000000000000000000" pitchFamily="2" charset="2"/>
              <a:buNone/>
            </a:pPr>
            <a:r>
              <a:rPr lang="en-US" sz="1600" dirty="0">
                <a:latin typeface="+mn-lt"/>
              </a:rPr>
              <a:t>USTC (University of Science and Technology of China)</a:t>
            </a:r>
          </a:p>
          <a:p>
            <a:pPr marL="0" indent="0" algn="ctr">
              <a:buFont typeface="Wingdings" panose="05000000000000000000" pitchFamily="2" charset="2"/>
              <a:buNone/>
            </a:pPr>
            <a:r>
              <a:rPr lang="en-US" sz="1600" dirty="0">
                <a:latin typeface="+mn-lt"/>
              </a:rPr>
              <a:t>University of </a:t>
            </a:r>
            <a:r>
              <a:rPr lang="en-US" sz="1600" dirty="0" err="1">
                <a:latin typeface="+mn-lt"/>
              </a:rPr>
              <a:t>Syndey</a:t>
            </a:r>
            <a:endParaRPr lang="en-US" sz="1600" dirty="0">
              <a:latin typeface="+mn-lt"/>
            </a:endParaRPr>
          </a:p>
          <a:p>
            <a:pPr marL="0" indent="0" algn="ctr">
              <a:buFont typeface="Wingdings" panose="05000000000000000000" pitchFamily="2" charset="2"/>
              <a:buNone/>
            </a:pPr>
            <a:r>
              <a:rPr lang="en-US" sz="1600" dirty="0">
                <a:latin typeface="+mn-lt"/>
              </a:rPr>
              <a:t>University of Delft (</a:t>
            </a:r>
            <a:r>
              <a:rPr lang="en-US" sz="1600" dirty="0" err="1">
                <a:latin typeface="+mn-lt"/>
              </a:rPr>
              <a:t>QuTech</a:t>
            </a:r>
            <a:r>
              <a:rPr lang="en-US" sz="1600" dirty="0">
                <a:latin typeface="+mn-lt"/>
              </a:rPr>
              <a:t>)</a:t>
            </a:r>
          </a:p>
          <a:p>
            <a:pPr marL="0" indent="0" algn="ctr">
              <a:buFont typeface="Wingdings" panose="05000000000000000000" pitchFamily="2" charset="2"/>
              <a:buNone/>
            </a:pPr>
            <a:endParaRPr lang="en-US" sz="1600" dirty="0">
              <a:latin typeface="+mn-lt"/>
            </a:endParaRPr>
          </a:p>
          <a:p>
            <a:pPr marL="0" indent="0" algn="ctr">
              <a:buFont typeface="Wingdings" panose="05000000000000000000" pitchFamily="2" charset="2"/>
              <a:buNone/>
            </a:pPr>
            <a:endParaRPr lang="en-US" sz="1800" dirty="0">
              <a:solidFill>
                <a:schemeClr val="bg1"/>
              </a:solidFill>
              <a:latin typeface="+mn-lt"/>
            </a:endParaRPr>
          </a:p>
          <a:p>
            <a:pPr marL="0" indent="0" algn="ctr">
              <a:buFont typeface="Wingdings" panose="05000000000000000000" pitchFamily="2" charset="2"/>
              <a:buNone/>
            </a:pPr>
            <a:endParaRPr lang="en-US" sz="1800" dirty="0">
              <a:solidFill>
                <a:schemeClr val="bg1"/>
              </a:solidFill>
              <a:latin typeface="+mn-lt"/>
            </a:endParaRPr>
          </a:p>
        </p:txBody>
      </p:sp>
      <p:sp>
        <p:nvSpPr>
          <p:cNvPr id="10" name="Content Placeholder 2">
            <a:extLst>
              <a:ext uri="{FF2B5EF4-FFF2-40B4-BE49-F238E27FC236}">
                <a16:creationId xmlns:a16="http://schemas.microsoft.com/office/drawing/2014/main" id="{7DC70196-38E7-4269-B216-A484D1B67AEF}"/>
              </a:ext>
            </a:extLst>
          </p:cNvPr>
          <p:cNvSpPr txBox="1">
            <a:spLocks/>
          </p:cNvSpPr>
          <p:nvPr/>
        </p:nvSpPr>
        <p:spPr>
          <a:xfrm>
            <a:off x="7731095" y="2663437"/>
            <a:ext cx="4390638" cy="4057830"/>
          </a:xfrm>
          <a:prstGeom prst="rect">
            <a:avLst/>
          </a:prstGeom>
        </p:spPr>
        <p:txBody>
          <a:bodyPr>
            <a:norm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Wingdings" panose="05000000000000000000" pitchFamily="2" charset="2"/>
              <a:buNone/>
            </a:pPr>
            <a:r>
              <a:rPr lang="en-US" sz="1800" b="1" dirty="0">
                <a:latin typeface="+mn-lt"/>
              </a:rPr>
              <a:t>Governments</a:t>
            </a:r>
          </a:p>
          <a:p>
            <a:pPr marL="0" indent="0" algn="ctr">
              <a:buFont typeface="Wingdings" panose="05000000000000000000" pitchFamily="2" charset="2"/>
              <a:buNone/>
            </a:pPr>
            <a:endParaRPr lang="en-US" sz="1800" dirty="0">
              <a:latin typeface="+mn-lt"/>
            </a:endParaRPr>
          </a:p>
          <a:p>
            <a:pPr marL="0" indent="0" algn="ctr">
              <a:buFont typeface="Wingdings" panose="05000000000000000000" pitchFamily="2" charset="2"/>
              <a:buNone/>
            </a:pPr>
            <a:r>
              <a:rPr lang="en-US" sz="1600" dirty="0">
                <a:latin typeface="+mn-lt"/>
              </a:rPr>
              <a:t>US</a:t>
            </a:r>
          </a:p>
          <a:p>
            <a:pPr marL="0" indent="0" algn="ctr">
              <a:buFont typeface="Wingdings" panose="05000000000000000000" pitchFamily="2" charset="2"/>
              <a:buNone/>
            </a:pPr>
            <a:r>
              <a:rPr lang="en-US" sz="1600" dirty="0">
                <a:latin typeface="+mn-lt"/>
              </a:rPr>
              <a:t>Canada</a:t>
            </a:r>
          </a:p>
          <a:p>
            <a:pPr marL="0" indent="0" algn="ctr">
              <a:buFont typeface="Wingdings" panose="05000000000000000000" pitchFamily="2" charset="2"/>
              <a:buNone/>
            </a:pPr>
            <a:r>
              <a:rPr lang="en-US" sz="1600" dirty="0">
                <a:latin typeface="+mn-lt"/>
              </a:rPr>
              <a:t>Australia</a:t>
            </a:r>
          </a:p>
          <a:p>
            <a:pPr marL="0" indent="0" algn="ctr">
              <a:buFont typeface="Wingdings" panose="05000000000000000000" pitchFamily="2" charset="2"/>
              <a:buNone/>
            </a:pPr>
            <a:r>
              <a:rPr lang="en-US" sz="1600" dirty="0">
                <a:latin typeface="+mn-lt"/>
              </a:rPr>
              <a:t>China</a:t>
            </a:r>
          </a:p>
          <a:p>
            <a:pPr marL="0" indent="0" algn="ctr">
              <a:buFont typeface="Wingdings" panose="05000000000000000000" pitchFamily="2" charset="2"/>
              <a:buNone/>
            </a:pPr>
            <a:r>
              <a:rPr lang="en-US" sz="1600" dirty="0">
                <a:latin typeface="+mn-lt"/>
              </a:rPr>
              <a:t>Russia</a:t>
            </a:r>
          </a:p>
          <a:p>
            <a:pPr marL="0" indent="0" algn="ctr">
              <a:buFont typeface="Wingdings" panose="05000000000000000000" pitchFamily="2" charset="2"/>
              <a:buNone/>
            </a:pPr>
            <a:r>
              <a:rPr lang="en-US" sz="1600" dirty="0">
                <a:latin typeface="+mn-lt"/>
              </a:rPr>
              <a:t>EU</a:t>
            </a:r>
          </a:p>
          <a:p>
            <a:pPr marL="0" indent="0" algn="ctr">
              <a:buFont typeface="Wingdings" panose="05000000000000000000" pitchFamily="2" charset="2"/>
              <a:buNone/>
            </a:pPr>
            <a:r>
              <a:rPr lang="en-US" sz="1600" dirty="0">
                <a:latin typeface="+mn-lt"/>
              </a:rPr>
              <a:t>…</a:t>
            </a:r>
          </a:p>
          <a:p>
            <a:pPr marL="0" indent="0" algn="ctr">
              <a:buFont typeface="Wingdings" panose="05000000000000000000" pitchFamily="2" charset="2"/>
              <a:buNone/>
            </a:pPr>
            <a:endParaRPr lang="en-US" sz="1800" dirty="0">
              <a:solidFill>
                <a:schemeClr val="bg1"/>
              </a:solidFill>
              <a:latin typeface="+mn-lt"/>
            </a:endParaRPr>
          </a:p>
          <a:p>
            <a:pPr marL="0" indent="0" algn="ctr">
              <a:buFont typeface="Wingdings" panose="05000000000000000000" pitchFamily="2" charset="2"/>
              <a:buNone/>
            </a:pPr>
            <a:endParaRPr lang="en-US" sz="1800" dirty="0">
              <a:solidFill>
                <a:schemeClr val="bg1"/>
              </a:solidFill>
              <a:latin typeface="+mn-lt"/>
            </a:endParaRPr>
          </a:p>
        </p:txBody>
      </p:sp>
      <p:sp>
        <p:nvSpPr>
          <p:cNvPr id="2" name="Title 1">
            <a:extLst>
              <a:ext uri="{FF2B5EF4-FFF2-40B4-BE49-F238E27FC236}">
                <a16:creationId xmlns:a16="http://schemas.microsoft.com/office/drawing/2014/main" id="{E3CA00BE-4723-4190-9EC6-A00C5F5C6F55}"/>
              </a:ext>
            </a:extLst>
          </p:cNvPr>
          <p:cNvSpPr>
            <a:spLocks noGrp="1"/>
          </p:cNvSpPr>
          <p:nvPr>
            <p:ph type="title"/>
          </p:nvPr>
        </p:nvSpPr>
        <p:spPr>
          <a:xfrm>
            <a:off x="838200" y="365125"/>
            <a:ext cx="8312573" cy="1325563"/>
          </a:xfrm>
        </p:spPr>
        <p:txBody>
          <a:bodyPr/>
          <a:lstStyle/>
          <a:p>
            <a:r>
              <a:rPr lang="en-US" dirty="0"/>
              <a:t>Players in the space</a:t>
            </a:r>
          </a:p>
        </p:txBody>
      </p:sp>
    </p:spTree>
    <p:extLst>
      <p:ext uri="{BB962C8B-B14F-4D97-AF65-F5344CB8AC3E}">
        <p14:creationId xmlns:p14="http://schemas.microsoft.com/office/powerpoint/2010/main" val="35258760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81920D-C8F7-4A6C-8A1A-FB7CCBE32C04}"/>
              </a:ext>
            </a:extLst>
          </p:cNvPr>
          <p:cNvSpPr txBox="1">
            <a:spLocks/>
          </p:cNvSpPr>
          <p:nvPr/>
        </p:nvSpPr>
        <p:spPr>
          <a:xfrm>
            <a:off x="6770" y="5229221"/>
            <a:ext cx="8277013" cy="1164679"/>
          </a:xfrm>
          <a:prstGeom prst="rect">
            <a:avLst/>
          </a:prstGeom>
        </p:spPr>
        <p:txBody>
          <a:bodyPr>
            <a:norm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Wingdings" panose="05000000000000000000" pitchFamily="2" charset="2"/>
              <a:buNone/>
            </a:pPr>
            <a:r>
              <a:rPr lang="en-US" sz="4000" dirty="0">
                <a:solidFill>
                  <a:schemeClr val="tx1"/>
                </a:solidFill>
                <a:latin typeface="+mn-lt"/>
              </a:rPr>
              <a:t>So far, inconclusive…</a:t>
            </a:r>
          </a:p>
        </p:txBody>
      </p:sp>
      <p:sp>
        <p:nvSpPr>
          <p:cNvPr id="4" name="Title 3">
            <a:extLst>
              <a:ext uri="{FF2B5EF4-FFF2-40B4-BE49-F238E27FC236}">
                <a16:creationId xmlns:a16="http://schemas.microsoft.com/office/drawing/2014/main" id="{5E006488-4BAE-4EBE-AD1C-5BC007C5DBDA}"/>
              </a:ext>
            </a:extLst>
          </p:cNvPr>
          <p:cNvSpPr>
            <a:spLocks noGrp="1"/>
          </p:cNvSpPr>
          <p:nvPr>
            <p:ph type="title"/>
          </p:nvPr>
        </p:nvSpPr>
        <p:spPr/>
        <p:txBody>
          <a:bodyPr/>
          <a:lstStyle/>
          <a:p>
            <a:r>
              <a:rPr lang="en-US" dirty="0"/>
              <a:t>The Race to Quantum Supremacy</a:t>
            </a:r>
          </a:p>
        </p:txBody>
      </p:sp>
      <p:sp>
        <p:nvSpPr>
          <p:cNvPr id="5" name="TextBox 4">
            <a:extLst>
              <a:ext uri="{FF2B5EF4-FFF2-40B4-BE49-F238E27FC236}">
                <a16:creationId xmlns:a16="http://schemas.microsoft.com/office/drawing/2014/main" id="{69082B2E-EB32-475F-BF84-755FD940131D}"/>
              </a:ext>
            </a:extLst>
          </p:cNvPr>
          <p:cNvSpPr txBox="1"/>
          <p:nvPr/>
        </p:nvSpPr>
        <p:spPr>
          <a:xfrm>
            <a:off x="270933" y="1726551"/>
            <a:ext cx="7653866" cy="1815882"/>
          </a:xfrm>
          <a:prstGeom prst="rect">
            <a:avLst/>
          </a:prstGeom>
          <a:noFill/>
        </p:spPr>
        <p:txBody>
          <a:bodyPr wrap="square" rtlCol="0">
            <a:spAutoFit/>
          </a:bodyPr>
          <a:lstStyle/>
          <a:p>
            <a:r>
              <a:rPr lang="en-US" sz="2800" b="0" i="0" dirty="0">
                <a:solidFill>
                  <a:srgbClr val="202122"/>
                </a:solidFill>
                <a:effectLst/>
              </a:rPr>
              <a:t>“[..] demonstrating that a programmable quantum device can solve a problem that no classical computer can solve in any feasible amount of time “</a:t>
            </a:r>
            <a:endParaRPr lang="en-US" sz="2800" dirty="0"/>
          </a:p>
        </p:txBody>
      </p:sp>
    </p:spTree>
    <p:extLst>
      <p:ext uri="{BB962C8B-B14F-4D97-AF65-F5344CB8AC3E}">
        <p14:creationId xmlns:p14="http://schemas.microsoft.com/office/powerpoint/2010/main" val="27284349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66B10B-A78C-4C9D-BB92-739C851AE378}"/>
              </a:ext>
            </a:extLst>
          </p:cNvPr>
          <p:cNvSpPr>
            <a:spLocks noGrp="1"/>
          </p:cNvSpPr>
          <p:nvPr>
            <p:ph idx="1"/>
          </p:nvPr>
        </p:nvSpPr>
        <p:spPr>
          <a:xfrm>
            <a:off x="838200" y="701964"/>
            <a:ext cx="10515600" cy="5474999"/>
          </a:xfrm>
        </p:spPr>
        <p:txBody>
          <a:bodyPr/>
          <a:lstStyle/>
          <a:p>
            <a:pPr marL="0" indent="0">
              <a:buNone/>
            </a:pPr>
            <a:endParaRPr lang="en-US" dirty="0">
              <a:solidFill>
                <a:schemeClr val="bg1"/>
              </a:solidFill>
            </a:endParaRPr>
          </a:p>
        </p:txBody>
      </p:sp>
      <p:pic>
        <p:nvPicPr>
          <p:cNvPr id="5" name="Picture 4">
            <a:extLst>
              <a:ext uri="{FF2B5EF4-FFF2-40B4-BE49-F238E27FC236}">
                <a16:creationId xmlns:a16="http://schemas.microsoft.com/office/drawing/2014/main" id="{ABA50AF5-8D0C-4511-BF3B-75B9439A61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020281" cy="6858000"/>
          </a:xfrm>
          <a:prstGeom prst="rect">
            <a:avLst/>
          </a:prstGeom>
        </p:spPr>
      </p:pic>
      <p:sp>
        <p:nvSpPr>
          <p:cNvPr id="6" name="TextBox 5">
            <a:extLst>
              <a:ext uri="{FF2B5EF4-FFF2-40B4-BE49-F238E27FC236}">
                <a16:creationId xmlns:a16="http://schemas.microsoft.com/office/drawing/2014/main" id="{9BCA7D24-AD40-4807-86F0-181833C80521}"/>
              </a:ext>
            </a:extLst>
          </p:cNvPr>
          <p:cNvSpPr txBox="1"/>
          <p:nvPr/>
        </p:nvSpPr>
        <p:spPr>
          <a:xfrm>
            <a:off x="2022764" y="681037"/>
            <a:ext cx="10561781"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n-ea"/>
                <a:cs typeface="+mn-cs"/>
              </a:rPr>
              <a:t>The fundamental fabric of IT is morphing into a mix of: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n-ea"/>
                <a:cs typeface="+mn-cs"/>
              </a:rPr>
              <a:t>		Ever more complex and powerful classical computing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n-ea"/>
                <a:cs typeface="+mn-cs"/>
              </a:rPr>
              <a:t>		Mind-bending quantum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5108712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55499-099F-4DF6-AF22-B58C759CF47B}"/>
              </a:ext>
            </a:extLst>
          </p:cNvPr>
          <p:cNvSpPr>
            <a:spLocks noGrp="1"/>
          </p:cNvSpPr>
          <p:nvPr>
            <p:ph type="title"/>
          </p:nvPr>
        </p:nvSpPr>
        <p:spPr/>
        <p:txBody>
          <a:bodyPr/>
          <a:lstStyle/>
          <a:p>
            <a:r>
              <a:rPr lang="en-US" dirty="0">
                <a:solidFill>
                  <a:schemeClr val="tx2"/>
                </a:solidFill>
              </a:rPr>
              <a:t>From SETI to …</a:t>
            </a:r>
          </a:p>
        </p:txBody>
      </p:sp>
      <p:sp>
        <p:nvSpPr>
          <p:cNvPr id="3" name="Content Placeholder 2">
            <a:extLst>
              <a:ext uri="{FF2B5EF4-FFF2-40B4-BE49-F238E27FC236}">
                <a16:creationId xmlns:a16="http://schemas.microsoft.com/office/drawing/2014/main" id="{0097BD9B-C931-4D98-975E-21F1B50BBE3E}"/>
              </a:ext>
            </a:extLst>
          </p:cNvPr>
          <p:cNvSpPr>
            <a:spLocks noGrp="1"/>
          </p:cNvSpPr>
          <p:nvPr>
            <p:ph idx="1"/>
          </p:nvPr>
        </p:nvSpPr>
        <p:spPr/>
        <p:txBody>
          <a:bodyPr/>
          <a:lstStyle/>
          <a:p>
            <a:endParaRPr lang="en-US"/>
          </a:p>
        </p:txBody>
      </p:sp>
      <p:sp>
        <p:nvSpPr>
          <p:cNvPr id="6" name="Content Placeholder 5">
            <a:extLst>
              <a:ext uri="{FF2B5EF4-FFF2-40B4-BE49-F238E27FC236}">
                <a16:creationId xmlns:a16="http://schemas.microsoft.com/office/drawing/2014/main" id="{F6A39BB3-EC0F-407E-BB68-3A9E86D61A86}"/>
              </a:ext>
            </a:extLst>
          </p:cNvPr>
          <p:cNvSpPr>
            <a:spLocks noGrp="1"/>
          </p:cNvSpPr>
          <p:nvPr>
            <p:ph idx="14"/>
          </p:nvPr>
        </p:nvSpPr>
        <p:spPr/>
        <p:txBody>
          <a:bodyPr/>
          <a:lstStyle/>
          <a:p>
            <a:endParaRPr lang="en-US"/>
          </a:p>
        </p:txBody>
      </p:sp>
      <p:pic>
        <p:nvPicPr>
          <p:cNvPr id="8" name="Picture Placeholder 7" descr="A screenshot of a video game&#10;&#10;Description automatically generated with medium confidence">
            <a:extLst>
              <a:ext uri="{FF2B5EF4-FFF2-40B4-BE49-F238E27FC236}">
                <a16:creationId xmlns:a16="http://schemas.microsoft.com/office/drawing/2014/main" id="{E46A9CCB-8460-41D9-BCFE-A77756FD4AC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pic>
        <p:nvPicPr>
          <p:cNvPr id="5" name="Picture 4">
            <a:extLst>
              <a:ext uri="{FF2B5EF4-FFF2-40B4-BE49-F238E27FC236}">
                <a16:creationId xmlns:a16="http://schemas.microsoft.com/office/drawing/2014/main" id="{6515A26B-E642-4ACA-A3DE-716B64B2F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949" y="1581879"/>
            <a:ext cx="9144976" cy="4939661"/>
          </a:xfrm>
          <a:prstGeom prst="rect">
            <a:avLst/>
          </a:prstGeom>
          <a:effectLst>
            <a:softEdge rad="317500"/>
          </a:effectLst>
        </p:spPr>
      </p:pic>
    </p:spTree>
    <p:extLst>
      <p:ext uri="{BB962C8B-B14F-4D97-AF65-F5344CB8AC3E}">
        <p14:creationId xmlns:p14="http://schemas.microsoft.com/office/powerpoint/2010/main" val="171687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2699148-91C0-470E-8FE2-E273A62240DC}"/>
              </a:ext>
            </a:extLst>
          </p:cNvPr>
          <p:cNvSpPr>
            <a:spLocks noGrp="1"/>
          </p:cNvSpPr>
          <p:nvPr>
            <p:ph type="sldNum" sz="quarter" idx="4"/>
          </p:nvPr>
        </p:nvSpPr>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0F9DAA1-1DF7-43E0-8E29-0CE1148553C7}" type="slidenum">
              <a:rPr kumimoji="0" lang="en-US" sz="1200" b="1" i="0" u="none" strike="noStrike" kern="1200" cap="none" spc="0" normalizeH="0" baseline="0" noProof="0">
                <a:ln>
                  <a:noFill/>
                </a:ln>
                <a:solidFill>
                  <a:srgbClr val="1A1F20">
                    <a:alpha val="60000"/>
                  </a:srgbClr>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8</a:t>
            </a:fld>
            <a:endParaRPr kumimoji="0" lang="en-US" sz="1200" b="1" i="0" u="none" strike="noStrike" kern="1200" cap="none" spc="0" normalizeH="0" baseline="0" noProof="0">
              <a:ln>
                <a:noFill/>
              </a:ln>
              <a:solidFill>
                <a:srgbClr val="1A1F20">
                  <a:alpha val="60000"/>
                </a:srgbClr>
              </a:solidFill>
              <a:effectLst/>
              <a:uLnTx/>
              <a:uFillTx/>
              <a:latin typeface="Montserrat"/>
              <a:ea typeface="+mn-ea"/>
              <a:cs typeface="+mn-cs"/>
            </a:endParaRPr>
          </a:p>
        </p:txBody>
      </p:sp>
      <p:sp>
        <p:nvSpPr>
          <p:cNvPr id="2" name="Footer Placeholder 1">
            <a:extLst>
              <a:ext uri="{FF2B5EF4-FFF2-40B4-BE49-F238E27FC236}">
                <a16:creationId xmlns:a16="http://schemas.microsoft.com/office/drawing/2014/main" id="{B1F27B7A-6433-4B11-901B-F1B98B014380}"/>
              </a:ext>
            </a:extLst>
          </p:cNvPr>
          <p:cNvSpPr>
            <a:spLocks noGrp="1"/>
          </p:cNvSpPr>
          <p:nvPr>
            <p:ph type="ftr" sz="quarter" idx="3"/>
          </p:nvPr>
        </p:nvSpPr>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300" normalizeH="0" baseline="0" noProof="0" dirty="0">
                <a:ln>
                  <a:noFill/>
                </a:ln>
                <a:solidFill>
                  <a:srgbClr val="1A1F20">
                    <a:alpha val="60000"/>
                  </a:srgbClr>
                </a:solidFill>
                <a:effectLst/>
                <a:uLnTx/>
                <a:uFillTx/>
                <a:latin typeface="Montserrat"/>
                <a:ea typeface="+mn-ea"/>
                <a:cs typeface="+mn-cs"/>
              </a:rPr>
              <a:t>WWW.SOLLIANCE.NET</a:t>
            </a:r>
          </a:p>
        </p:txBody>
      </p:sp>
      <p:sp>
        <p:nvSpPr>
          <p:cNvPr id="142" name="Text Placeholder 141">
            <a:extLst>
              <a:ext uri="{FF2B5EF4-FFF2-40B4-BE49-F238E27FC236}">
                <a16:creationId xmlns:a16="http://schemas.microsoft.com/office/drawing/2014/main" id="{D08EC4F5-D542-4F41-A524-1BCFFC80A2F0}"/>
              </a:ext>
            </a:extLst>
          </p:cNvPr>
          <p:cNvSpPr>
            <a:spLocks noGrp="1"/>
          </p:cNvSpPr>
          <p:nvPr>
            <p:ph type="body" sz="quarter" idx="24"/>
          </p:nvPr>
        </p:nvSpPr>
        <p:spPr>
          <a:xfrm>
            <a:off x="8142514" y="4195089"/>
            <a:ext cx="3401786" cy="374847"/>
          </a:xfrm>
        </p:spPr>
        <p:txBody>
          <a:bodyPr>
            <a:normAutofit fontScale="92500" lnSpcReduction="10000"/>
          </a:bodyPr>
          <a:lstStyle/>
          <a:p>
            <a:r>
              <a:rPr lang="en-US" dirty="0"/>
              <a:t>Microsoft Recognized</a:t>
            </a:r>
          </a:p>
        </p:txBody>
      </p:sp>
      <p:sp>
        <p:nvSpPr>
          <p:cNvPr id="11" name="Title 10">
            <a:extLst>
              <a:ext uri="{FF2B5EF4-FFF2-40B4-BE49-F238E27FC236}">
                <a16:creationId xmlns:a16="http://schemas.microsoft.com/office/drawing/2014/main" id="{16274139-36E3-4F25-8FE3-ADE0CDBE4830}"/>
              </a:ext>
            </a:extLst>
          </p:cNvPr>
          <p:cNvSpPr>
            <a:spLocks noGrp="1"/>
          </p:cNvSpPr>
          <p:nvPr>
            <p:ph type="title"/>
          </p:nvPr>
        </p:nvSpPr>
        <p:spPr>
          <a:xfrm>
            <a:off x="652462" y="346075"/>
            <a:ext cx="10887076" cy="1121919"/>
          </a:xfrm>
          <a:solidFill>
            <a:srgbClr val="1A1F20">
              <a:alpha val="16863"/>
            </a:srgbClr>
          </a:solidFill>
        </p:spPr>
        <p:txBody>
          <a:bodyPr/>
          <a:lstStyle/>
          <a:p>
            <a:r>
              <a:rPr lang="en-US" sz="2800" dirty="0"/>
              <a:t>Solliance is Recognized Expert </a:t>
            </a:r>
            <a:br>
              <a:rPr lang="en-US" sz="2800" dirty="0"/>
            </a:br>
            <a:r>
              <a:rPr lang="en-US" sz="2800" dirty="0"/>
              <a:t>in the Microsoft Ecosystem</a:t>
            </a:r>
          </a:p>
        </p:txBody>
      </p:sp>
      <p:sp>
        <p:nvSpPr>
          <p:cNvPr id="139" name="Text Placeholder 138">
            <a:extLst>
              <a:ext uri="{FF2B5EF4-FFF2-40B4-BE49-F238E27FC236}">
                <a16:creationId xmlns:a16="http://schemas.microsoft.com/office/drawing/2014/main" id="{DBA020C9-A10F-4C4B-AADB-F332C7F3FD31}"/>
              </a:ext>
            </a:extLst>
          </p:cNvPr>
          <p:cNvSpPr>
            <a:spLocks noGrp="1"/>
          </p:cNvSpPr>
          <p:nvPr>
            <p:ph type="body" sz="quarter" idx="21"/>
          </p:nvPr>
        </p:nvSpPr>
        <p:spPr>
          <a:xfrm>
            <a:off x="4391498" y="4605561"/>
            <a:ext cx="3401786" cy="1519433"/>
          </a:xfrm>
        </p:spPr>
        <p:txBody>
          <a:bodyPr vert="horz" lIns="91440" tIns="45720" rIns="91440" bIns="45720" rtlCol="0" anchor="t">
            <a:normAutofit/>
          </a:bodyPr>
          <a:lstStyle/>
          <a:p>
            <a:r>
              <a:rPr lang="en-US" sz="1200" b="1" dirty="0"/>
              <a:t>Data &amp; AI</a:t>
            </a:r>
          </a:p>
          <a:p>
            <a:r>
              <a:rPr lang="en-US" sz="1200" b="1" dirty="0"/>
              <a:t>Digital &amp; App Innovation</a:t>
            </a:r>
          </a:p>
          <a:p>
            <a:r>
              <a:rPr lang="en-US" sz="1200" b="1" dirty="0"/>
              <a:t>Infrastructure</a:t>
            </a:r>
          </a:p>
          <a:p>
            <a:endParaRPr lang="en-US" dirty="0"/>
          </a:p>
        </p:txBody>
      </p:sp>
      <p:sp>
        <p:nvSpPr>
          <p:cNvPr id="140" name="Text Placeholder 139">
            <a:extLst>
              <a:ext uri="{FF2B5EF4-FFF2-40B4-BE49-F238E27FC236}">
                <a16:creationId xmlns:a16="http://schemas.microsoft.com/office/drawing/2014/main" id="{86B91CF8-5E30-40F7-BDE4-88124665C5EA}"/>
              </a:ext>
            </a:extLst>
          </p:cNvPr>
          <p:cNvSpPr>
            <a:spLocks noGrp="1"/>
          </p:cNvSpPr>
          <p:nvPr>
            <p:ph type="body" sz="quarter" idx="22"/>
          </p:nvPr>
        </p:nvSpPr>
        <p:spPr>
          <a:xfrm>
            <a:off x="4384814" y="4195089"/>
            <a:ext cx="3401786" cy="374847"/>
          </a:xfrm>
        </p:spPr>
        <p:txBody>
          <a:bodyPr>
            <a:normAutofit fontScale="92500" lnSpcReduction="10000"/>
          </a:bodyPr>
          <a:lstStyle/>
          <a:p>
            <a:r>
              <a:rPr lang="en-US" dirty="0"/>
              <a:t>Solutions Partner </a:t>
            </a:r>
          </a:p>
        </p:txBody>
      </p:sp>
      <p:sp>
        <p:nvSpPr>
          <p:cNvPr id="141" name="Text Placeholder 140">
            <a:extLst>
              <a:ext uri="{FF2B5EF4-FFF2-40B4-BE49-F238E27FC236}">
                <a16:creationId xmlns:a16="http://schemas.microsoft.com/office/drawing/2014/main" id="{57FDBDAF-D986-4E5D-838E-8ED904B957FA}"/>
              </a:ext>
            </a:extLst>
          </p:cNvPr>
          <p:cNvSpPr>
            <a:spLocks noGrp="1"/>
          </p:cNvSpPr>
          <p:nvPr>
            <p:ph type="body" sz="quarter" idx="23"/>
          </p:nvPr>
        </p:nvSpPr>
        <p:spPr>
          <a:xfrm>
            <a:off x="8149198" y="4673806"/>
            <a:ext cx="3388418" cy="1691368"/>
          </a:xfrm>
        </p:spPr>
        <p:txBody>
          <a:bodyPr vert="horz" lIns="91440" tIns="45720" rIns="91440" bIns="45720" rtlCol="0" anchor="t">
            <a:normAutofit fontScale="62500" lnSpcReduction="20000"/>
          </a:bodyPr>
          <a:lstStyle/>
          <a:p>
            <a:r>
              <a:rPr lang="en-US" sz="1800" b="1" dirty="0"/>
              <a:t>AI &amp; Machine Learning in Microsoft Azure </a:t>
            </a:r>
          </a:p>
          <a:p>
            <a:r>
              <a:rPr lang="en-US" sz="1800" b="1" dirty="0"/>
              <a:t>Advanced Specialization</a:t>
            </a:r>
          </a:p>
          <a:p>
            <a:endParaRPr lang="en-US" b="1" dirty="0"/>
          </a:p>
          <a:p>
            <a:pPr>
              <a:lnSpc>
                <a:spcPct val="100000"/>
              </a:lnSpc>
              <a:spcBef>
                <a:spcPts val="0"/>
              </a:spcBef>
            </a:pPr>
            <a:r>
              <a:rPr lang="en-US" dirty="0"/>
              <a:t>Qualify for 6 Advanced Specializations</a:t>
            </a:r>
            <a:endParaRPr lang="en-US" dirty="0">
              <a:ea typeface="+mn-lt"/>
              <a:cs typeface="+mn-lt"/>
            </a:endParaRPr>
          </a:p>
          <a:p>
            <a:pPr>
              <a:lnSpc>
                <a:spcPct val="100000"/>
              </a:lnSpc>
              <a:spcBef>
                <a:spcPts val="0"/>
              </a:spcBef>
            </a:pPr>
            <a:r>
              <a:rPr lang="en-US" dirty="0">
                <a:solidFill>
                  <a:srgbClr val="444444"/>
                </a:solidFill>
                <a:latin typeface="Calibri"/>
                <a:cs typeface="Calibri"/>
              </a:rPr>
              <a:t>Analytics on Microsoft Azure</a:t>
            </a:r>
          </a:p>
          <a:p>
            <a:pPr>
              <a:lnSpc>
                <a:spcPct val="100000"/>
              </a:lnSpc>
              <a:spcBef>
                <a:spcPts val="0"/>
              </a:spcBef>
            </a:pPr>
            <a:r>
              <a:rPr lang="en-US" dirty="0">
                <a:solidFill>
                  <a:srgbClr val="444444"/>
                </a:solidFill>
                <a:latin typeface="Calibri"/>
                <a:cs typeface="Calibri"/>
              </a:rPr>
              <a:t>Data Warehouse Migration to Microsoft Azure</a:t>
            </a:r>
          </a:p>
          <a:p>
            <a:pPr>
              <a:lnSpc>
                <a:spcPct val="100000"/>
              </a:lnSpc>
              <a:spcBef>
                <a:spcPts val="0"/>
              </a:spcBef>
            </a:pPr>
            <a:r>
              <a:rPr lang="en-US" dirty="0">
                <a:solidFill>
                  <a:srgbClr val="444444"/>
                </a:solidFill>
                <a:latin typeface="Calibri"/>
                <a:cs typeface="Calibri"/>
              </a:rPr>
              <a:t>DevOps with GitHub on Azure </a:t>
            </a:r>
            <a:endParaRPr lang="en-US" dirty="0">
              <a:ea typeface="+mn-lt"/>
              <a:cs typeface="+mn-lt"/>
            </a:endParaRPr>
          </a:p>
          <a:p>
            <a:pPr>
              <a:lnSpc>
                <a:spcPct val="100000"/>
              </a:lnSpc>
              <a:spcBef>
                <a:spcPts val="0"/>
              </a:spcBef>
            </a:pPr>
            <a:r>
              <a:rPr lang="en-US" dirty="0">
                <a:solidFill>
                  <a:srgbClr val="444444"/>
                </a:solidFill>
                <a:latin typeface="Calibri"/>
                <a:cs typeface="Calibri"/>
              </a:rPr>
              <a:t>Linux &amp; Open-Source DB Migration </a:t>
            </a:r>
            <a:endParaRPr lang="en-US" dirty="0">
              <a:ea typeface="+mn-lt"/>
              <a:cs typeface="+mn-lt"/>
            </a:endParaRPr>
          </a:p>
          <a:p>
            <a:pPr>
              <a:lnSpc>
                <a:spcPct val="100000"/>
              </a:lnSpc>
              <a:spcBef>
                <a:spcPts val="0"/>
              </a:spcBef>
            </a:pPr>
            <a:r>
              <a:rPr lang="en-US" dirty="0">
                <a:solidFill>
                  <a:srgbClr val="444444"/>
                </a:solidFill>
                <a:latin typeface="Calibri"/>
                <a:cs typeface="Calibri"/>
              </a:rPr>
              <a:t>Modernization of Web Apps to Azure </a:t>
            </a:r>
          </a:p>
          <a:p>
            <a:pPr>
              <a:lnSpc>
                <a:spcPct val="100000"/>
              </a:lnSpc>
              <a:spcBef>
                <a:spcPts val="0"/>
              </a:spcBef>
            </a:pPr>
            <a:r>
              <a:rPr lang="en-US" dirty="0">
                <a:solidFill>
                  <a:srgbClr val="444444"/>
                </a:solidFill>
                <a:latin typeface="Calibri"/>
                <a:cs typeface="Calibri"/>
              </a:rPr>
              <a:t>Windows Server and SQL Server Migration to Microsoft Azure</a:t>
            </a:r>
          </a:p>
          <a:p>
            <a:endParaRPr lang="en-US" dirty="0"/>
          </a:p>
        </p:txBody>
      </p:sp>
      <p:pic>
        <p:nvPicPr>
          <p:cNvPr id="1026" name="Picture 2" descr="See the source image">
            <a:extLst>
              <a:ext uri="{FF2B5EF4-FFF2-40B4-BE49-F238E27FC236}">
                <a16:creationId xmlns:a16="http://schemas.microsoft.com/office/drawing/2014/main" id="{45F5F41E-5271-44F6-A5BC-BFC7EF1D8342}"/>
              </a:ext>
            </a:extLst>
          </p:cNvPr>
          <p:cNvPicPr>
            <a:picLocks noGrp="1" noChangeAspect="1" noChangeArrowheads="1"/>
          </p:cNvPicPr>
          <p:nvPr>
            <p:ph type="pic" sz="quarter" idx="17"/>
          </p:nvPr>
        </p:nvPicPr>
        <p:blipFill rotWithShape="1">
          <a:blip r:embed="rId3">
            <a:extLst>
              <a:ext uri="{28A0092B-C50C-407E-A947-70E740481C1C}">
                <a14:useLocalDpi xmlns:a14="http://schemas.microsoft.com/office/drawing/2010/main" val="0"/>
              </a:ext>
            </a:extLst>
          </a:blip>
          <a:srcRect l="-138"/>
          <a:stretch/>
        </p:blipFill>
        <p:spPr bwMode="auto">
          <a:xfrm>
            <a:off x="2379355" y="2777765"/>
            <a:ext cx="1436989" cy="12515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Placeholder 4" descr="A picture containing electronics&#10;&#10;Description automatically generated">
            <a:extLst>
              <a:ext uri="{FF2B5EF4-FFF2-40B4-BE49-F238E27FC236}">
                <a16:creationId xmlns:a16="http://schemas.microsoft.com/office/drawing/2014/main" id="{F2BA250E-1AE0-BD90-2B6E-837D5D0457F9}"/>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a:xfrm>
            <a:off x="4681957" y="1577488"/>
            <a:ext cx="2807500" cy="2451836"/>
          </a:xfrm>
        </p:spPr>
      </p:pic>
      <p:sp>
        <p:nvSpPr>
          <p:cNvPr id="12" name="Text Placeholder 11">
            <a:extLst>
              <a:ext uri="{FF2B5EF4-FFF2-40B4-BE49-F238E27FC236}">
                <a16:creationId xmlns:a16="http://schemas.microsoft.com/office/drawing/2014/main" id="{E6618C9C-12FB-3985-5F95-25255F472DAF}"/>
              </a:ext>
            </a:extLst>
          </p:cNvPr>
          <p:cNvSpPr>
            <a:spLocks noGrp="1"/>
          </p:cNvSpPr>
          <p:nvPr>
            <p:ph type="body" sz="quarter" idx="19"/>
          </p:nvPr>
        </p:nvSpPr>
        <p:spPr>
          <a:xfrm>
            <a:off x="647701" y="4195089"/>
            <a:ext cx="3401786" cy="374847"/>
          </a:xfrm>
        </p:spPr>
        <p:txBody>
          <a:bodyPr>
            <a:normAutofit fontScale="92500" lnSpcReduction="10000"/>
          </a:bodyPr>
          <a:lstStyle/>
          <a:p>
            <a:r>
              <a:rPr lang="en-US" dirty="0"/>
              <a:t>Breadth of Recognition</a:t>
            </a:r>
          </a:p>
        </p:txBody>
      </p:sp>
      <p:sp>
        <p:nvSpPr>
          <p:cNvPr id="14" name="Text Placeholder 13">
            <a:extLst>
              <a:ext uri="{FF2B5EF4-FFF2-40B4-BE49-F238E27FC236}">
                <a16:creationId xmlns:a16="http://schemas.microsoft.com/office/drawing/2014/main" id="{6F5FD504-60DB-AE04-4FBB-8D2AA412A901}"/>
              </a:ext>
            </a:extLst>
          </p:cNvPr>
          <p:cNvSpPr>
            <a:spLocks noGrp="1"/>
          </p:cNvSpPr>
          <p:nvPr>
            <p:ph type="body" sz="quarter" idx="18"/>
          </p:nvPr>
        </p:nvSpPr>
        <p:spPr>
          <a:xfrm>
            <a:off x="647701" y="4589409"/>
            <a:ext cx="3401786" cy="1587678"/>
          </a:xfrm>
        </p:spPr>
        <p:txBody>
          <a:bodyPr>
            <a:normAutofit fontScale="25000" lnSpcReduction="20000"/>
          </a:bodyPr>
          <a:lstStyle/>
          <a:p>
            <a:r>
              <a:rPr lang="en-US" sz="4400" dirty="0"/>
              <a:t>8 Regional Directors</a:t>
            </a:r>
          </a:p>
          <a:p>
            <a:r>
              <a:rPr lang="en-US" sz="4400" dirty="0"/>
              <a:t>7 Azure MVP’s</a:t>
            </a:r>
          </a:p>
          <a:p>
            <a:r>
              <a:rPr lang="en-US" sz="4400" dirty="0"/>
              <a:t>4 AI MVP’s</a:t>
            </a:r>
          </a:p>
          <a:p>
            <a:r>
              <a:rPr lang="en-US" sz="4400" dirty="0"/>
              <a:t>1 Cloud &amp; Datacenter Management MVP</a:t>
            </a:r>
          </a:p>
          <a:p>
            <a:r>
              <a:rPr lang="en-US" sz="4400" dirty="0"/>
              <a:t>5 Data Platform MVP’s</a:t>
            </a:r>
          </a:p>
          <a:p>
            <a:r>
              <a:rPr lang="en-US" sz="4400" dirty="0"/>
              <a:t>13 Developer Technologies | 1 Quantum MVP</a:t>
            </a:r>
          </a:p>
          <a:p>
            <a:r>
              <a:rPr lang="en-US" sz="4400" dirty="0"/>
              <a:t>1 Office Apps &amp; Services</a:t>
            </a:r>
          </a:p>
          <a:p>
            <a:endParaRPr lang="en-US" dirty="0"/>
          </a:p>
        </p:txBody>
      </p:sp>
      <p:pic>
        <p:nvPicPr>
          <p:cNvPr id="16" name="Picture 15" descr="Graphical user interface, application&#10;&#10;Description automatically generated">
            <a:extLst>
              <a:ext uri="{FF2B5EF4-FFF2-40B4-BE49-F238E27FC236}">
                <a16:creationId xmlns:a16="http://schemas.microsoft.com/office/drawing/2014/main" id="{CB9B65AC-C702-9BA4-197F-7F61A968B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8690" y="1620602"/>
            <a:ext cx="2609433" cy="2451836"/>
          </a:xfrm>
          <a:prstGeom prst="rect">
            <a:avLst/>
          </a:prstGeom>
        </p:spPr>
      </p:pic>
      <p:pic>
        <p:nvPicPr>
          <p:cNvPr id="6" name="Picture 5">
            <a:extLst>
              <a:ext uri="{FF2B5EF4-FFF2-40B4-BE49-F238E27FC236}">
                <a16:creationId xmlns:a16="http://schemas.microsoft.com/office/drawing/2014/main" id="{BFE9E41A-C97D-61B5-05BC-5534EB2CCE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4718" y="1620602"/>
            <a:ext cx="1422762" cy="1416175"/>
          </a:xfrm>
          <a:prstGeom prst="rect">
            <a:avLst/>
          </a:prstGeom>
          <a:ln>
            <a:solidFill>
              <a:schemeClr val="tx1"/>
            </a:solidFill>
          </a:ln>
        </p:spPr>
      </p:pic>
    </p:spTree>
    <p:extLst>
      <p:ext uri="{BB962C8B-B14F-4D97-AF65-F5344CB8AC3E}">
        <p14:creationId xmlns:p14="http://schemas.microsoft.com/office/powerpoint/2010/main" val="31749873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r>
              <a:rPr lang="en-US" dirty="0"/>
              <a:t>DEMO</a:t>
            </a:r>
          </a:p>
        </p:txBody>
      </p:sp>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9</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2" y="1476188"/>
            <a:ext cx="3921249" cy="3439389"/>
          </a:xfrm>
        </p:spPr>
        <p:txBody>
          <a:bodyPr/>
          <a:lstStyle/>
          <a:p>
            <a:r>
              <a:rPr lang="en-US" dirty="0"/>
              <a:t>Optimization with Azure Quantum</a:t>
            </a:r>
          </a:p>
        </p:txBody>
      </p:sp>
    </p:spTree>
    <p:extLst>
      <p:ext uri="{BB962C8B-B14F-4D97-AF65-F5344CB8AC3E}">
        <p14:creationId xmlns:p14="http://schemas.microsoft.com/office/powerpoint/2010/main" val="40655879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B98705-943B-BF31-DF47-805A62FA6B7D}"/>
              </a:ext>
            </a:extLst>
          </p:cNvPr>
          <p:cNvSpPr>
            <a:spLocks noGrp="1"/>
          </p:cNvSpPr>
          <p:nvPr>
            <p:ph type="title"/>
          </p:nvPr>
        </p:nvSpPr>
        <p:spPr/>
        <p:txBody>
          <a:bodyPr/>
          <a:lstStyle/>
          <a:p>
            <a:r>
              <a:rPr lang="en-US" dirty="0"/>
              <a:t>The Traveling Santa Problem</a:t>
            </a:r>
          </a:p>
        </p:txBody>
      </p:sp>
      <p:sp>
        <p:nvSpPr>
          <p:cNvPr id="8" name="Text Placeholder 7">
            <a:extLst>
              <a:ext uri="{FF2B5EF4-FFF2-40B4-BE49-F238E27FC236}">
                <a16:creationId xmlns:a16="http://schemas.microsoft.com/office/drawing/2014/main" id="{48599A9A-E1AD-E74C-F69B-86C810459875}"/>
              </a:ext>
            </a:extLst>
          </p:cNvPr>
          <p:cNvSpPr>
            <a:spLocks noGrp="1"/>
          </p:cNvSpPr>
          <p:nvPr>
            <p:ph type="body" idx="1"/>
          </p:nvPr>
        </p:nvSpPr>
        <p:spPr>
          <a:xfrm>
            <a:off x="415600" y="1536633"/>
            <a:ext cx="8735834" cy="4555200"/>
          </a:xfrm>
        </p:spPr>
        <p:txBody>
          <a:bodyPr/>
          <a:lstStyle/>
          <a:p>
            <a:pPr marL="114300" indent="0">
              <a:buNone/>
            </a:pPr>
            <a:endParaRPr lang="en-US" sz="2800" dirty="0"/>
          </a:p>
          <a:p>
            <a:pPr marL="114300" indent="0">
              <a:buNone/>
            </a:pPr>
            <a:endParaRPr lang="en-US" sz="2800" dirty="0"/>
          </a:p>
          <a:p>
            <a:pPr marL="114300" indent="0">
              <a:buNone/>
            </a:pPr>
            <a:r>
              <a:rPr lang="en-US" sz="2800" dirty="0">
                <a:hlinkClick r:id="rId2"/>
              </a:rPr>
              <a:t>http://quantumalgorithmzoo.org/traveling_santa/</a:t>
            </a:r>
            <a:endParaRPr lang="en-US" sz="2800" dirty="0"/>
          </a:p>
          <a:p>
            <a:pPr marL="114300" indent="0">
              <a:buNone/>
            </a:pPr>
            <a:endParaRPr lang="en-US" sz="2800" dirty="0"/>
          </a:p>
          <a:p>
            <a:pPr marL="114300" indent="0">
              <a:buNone/>
            </a:pPr>
            <a:endParaRPr lang="en-US" sz="2800" dirty="0"/>
          </a:p>
        </p:txBody>
      </p:sp>
      <p:pic>
        <p:nvPicPr>
          <p:cNvPr id="3" name="Picture 2" descr="A picture containing person, wall, wearing, suit&#10;&#10;Description automatically generated">
            <a:extLst>
              <a:ext uri="{FF2B5EF4-FFF2-40B4-BE49-F238E27FC236}">
                <a16:creationId xmlns:a16="http://schemas.microsoft.com/office/drawing/2014/main" id="{E487C2B1-37D8-5848-6449-A576FC53E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127" y="1852342"/>
            <a:ext cx="4239491" cy="4239491"/>
          </a:xfrm>
          <a:prstGeom prst="rect">
            <a:avLst/>
          </a:prstGeom>
        </p:spPr>
      </p:pic>
    </p:spTree>
    <p:extLst>
      <p:ext uri="{BB962C8B-B14F-4D97-AF65-F5344CB8AC3E}">
        <p14:creationId xmlns:p14="http://schemas.microsoft.com/office/powerpoint/2010/main" val="27226096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2687968" y="309563"/>
            <a:ext cx="2969882" cy="2600325"/>
          </a:xfrm>
        </p:spPr>
        <p:txBody>
          <a:bodyPr/>
          <a:lstStyle/>
          <a:p>
            <a:r>
              <a:rPr lang="en-US" dirty="0"/>
              <a:t>10</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2" y="1476188"/>
            <a:ext cx="3921249" cy="3439389"/>
          </a:xfrm>
        </p:spPr>
        <p:txBody>
          <a:bodyPr/>
          <a:lstStyle/>
          <a:p>
            <a:r>
              <a:rPr lang="en-US" dirty="0"/>
              <a:t>Q&amp;A</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r>
              <a:rPr lang="en-US" dirty="0"/>
              <a:t>Subtitle Goes Here</a:t>
            </a:r>
          </a:p>
        </p:txBody>
      </p:sp>
    </p:spTree>
    <p:extLst>
      <p:ext uri="{BB962C8B-B14F-4D97-AF65-F5344CB8AC3E}">
        <p14:creationId xmlns:p14="http://schemas.microsoft.com/office/powerpoint/2010/main" val="2098514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AB684D15-AC3C-48B6-0C78-F36566538C8A}"/>
              </a:ext>
            </a:extLst>
          </p:cNvPr>
          <p:cNvSpPr>
            <a:spLocks noGrp="1"/>
          </p:cNvSpPr>
          <p:nvPr>
            <p:ph type="title"/>
          </p:nvPr>
        </p:nvSpPr>
        <p:spPr/>
        <p:txBody>
          <a:bodyPr/>
          <a:lstStyle/>
          <a:p>
            <a:r>
              <a:rPr lang="en-US" dirty="0"/>
              <a:t>Setting up GDRL Lab Environment</a:t>
            </a:r>
          </a:p>
        </p:txBody>
      </p:sp>
      <p:sp>
        <p:nvSpPr>
          <p:cNvPr id="2" name="Footer Placeholder 1">
            <a:extLst>
              <a:ext uri="{FF2B5EF4-FFF2-40B4-BE49-F238E27FC236}">
                <a16:creationId xmlns:a16="http://schemas.microsoft.com/office/drawing/2014/main" id="{C22367E3-C518-CED3-7716-7C14B30E9D24}"/>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25677D85-FD0D-CD7C-E393-DD5E53CC5FAA}"/>
              </a:ext>
            </a:extLst>
          </p:cNvPr>
          <p:cNvSpPr>
            <a:spLocks noGrp="1"/>
          </p:cNvSpPr>
          <p:nvPr>
            <p:ph type="sldNum" sz="quarter" idx="4"/>
          </p:nvPr>
        </p:nvSpPr>
        <p:spPr/>
        <p:txBody>
          <a:bodyPr/>
          <a:lstStyle/>
          <a:p>
            <a:fld id="{00F9DAA1-1DF7-43E0-8E29-0CE1148553C7}" type="slidenum">
              <a:rPr lang="en-US" smtClean="0"/>
              <a:pPr/>
              <a:t>83</a:t>
            </a:fld>
            <a:endParaRPr lang="en-US" dirty="0"/>
          </a:p>
        </p:txBody>
      </p:sp>
      <p:sp>
        <p:nvSpPr>
          <p:cNvPr id="38" name="Text Placeholder 37">
            <a:extLst>
              <a:ext uri="{FF2B5EF4-FFF2-40B4-BE49-F238E27FC236}">
                <a16:creationId xmlns:a16="http://schemas.microsoft.com/office/drawing/2014/main" id="{95AE0FED-5827-24F2-DEB8-E0C5ECAA709E}"/>
              </a:ext>
            </a:extLst>
          </p:cNvPr>
          <p:cNvSpPr>
            <a:spLocks noGrp="1"/>
          </p:cNvSpPr>
          <p:nvPr>
            <p:ph type="body" sz="quarter" idx="16"/>
          </p:nvPr>
        </p:nvSpPr>
        <p:spPr/>
        <p:txBody>
          <a:bodyPr/>
          <a:lstStyle/>
          <a:p>
            <a:endParaRPr lang="en-US"/>
          </a:p>
        </p:txBody>
      </p:sp>
      <p:sp>
        <p:nvSpPr>
          <p:cNvPr id="34" name="TextBox 33">
            <a:extLst>
              <a:ext uri="{FF2B5EF4-FFF2-40B4-BE49-F238E27FC236}">
                <a16:creationId xmlns:a16="http://schemas.microsoft.com/office/drawing/2014/main" id="{FE5D671D-96C3-D208-9681-40FD8475815F}"/>
              </a:ext>
            </a:extLst>
          </p:cNvPr>
          <p:cNvSpPr txBox="1"/>
          <p:nvPr/>
        </p:nvSpPr>
        <p:spPr>
          <a:xfrm>
            <a:off x="577276" y="1627470"/>
            <a:ext cx="8135543" cy="5016758"/>
          </a:xfrm>
          <a:prstGeom prst="rect">
            <a:avLst/>
          </a:prstGeom>
          <a:noFill/>
        </p:spPr>
        <p:txBody>
          <a:bodyPr wrap="square">
            <a:spAutoFit/>
          </a:bodyPr>
          <a:lstStyle/>
          <a:p>
            <a:r>
              <a:rPr lang="en-US" sz="1000" b="1" dirty="0"/>
              <a:t>Install the NVIDA Driver for GPU support</a:t>
            </a:r>
          </a:p>
          <a:p>
            <a:r>
              <a:rPr lang="en-US" sz="1000" dirty="0">
                <a:hlinkClick r:id="rId2"/>
              </a:rPr>
              <a:t>https://www.nvidia.com/Download/index.aspx?lang=en-us</a:t>
            </a:r>
            <a:r>
              <a:rPr lang="en-US" sz="1000" dirty="0"/>
              <a:t> </a:t>
            </a:r>
          </a:p>
          <a:p>
            <a:r>
              <a:rPr lang="en-US" sz="1000" dirty="0"/>
              <a:t>(you should NOT install any display driver within Linux)</a:t>
            </a:r>
          </a:p>
          <a:p>
            <a:endParaRPr lang="en-US" sz="1000" dirty="0"/>
          </a:p>
          <a:p>
            <a:r>
              <a:rPr lang="en-US" sz="1000" b="1" dirty="0"/>
              <a:t>Install </a:t>
            </a:r>
            <a:r>
              <a:rPr lang="en-US" sz="1000" b="1" dirty="0" err="1"/>
              <a:t>Cuda</a:t>
            </a:r>
            <a:r>
              <a:rPr lang="en-US" sz="1000" b="1" dirty="0"/>
              <a:t> on WSL</a:t>
            </a:r>
          </a:p>
          <a:p>
            <a:r>
              <a:rPr lang="en-US" sz="1000" dirty="0">
                <a:hlinkClick r:id="rId3"/>
              </a:rPr>
              <a:t>https://docs.nvidia.com/cuda/wsl-user-guide/index.html#getting-started-with-cuda-on-wsl</a:t>
            </a:r>
            <a:endParaRPr lang="en-US" sz="1000" dirty="0"/>
          </a:p>
          <a:p>
            <a:endParaRPr lang="en-US" sz="1000" dirty="0"/>
          </a:p>
          <a:p>
            <a:r>
              <a:rPr lang="en-US" sz="1000" b="1" dirty="0"/>
              <a:t>Install &amp; Configure Docker</a:t>
            </a:r>
          </a:p>
          <a:p>
            <a:r>
              <a:rPr lang="en-US" sz="1000" dirty="0"/>
              <a:t>You need to install Docker WITHIN your WSL 2 Ubuntu instance, instructions for that are here:</a:t>
            </a:r>
          </a:p>
          <a:p>
            <a:r>
              <a:rPr lang="en-US" sz="1000" dirty="0">
                <a:hlinkClick r:id="rId4"/>
              </a:rPr>
              <a:t>https://docs.nvidia.com/ai-enterprise/deployment-guide/dg-docker.html#enabling-the-docker-repository-and-installing-the-nvidia-container-toolkit</a:t>
            </a:r>
            <a:r>
              <a:rPr lang="en-US" sz="1000" dirty="0"/>
              <a:t>  </a:t>
            </a:r>
          </a:p>
          <a:p>
            <a:r>
              <a:rPr lang="en-US" sz="1000" dirty="0"/>
              <a:t>You should do all of the steps on this page, including the step for testing with single GPU.</a:t>
            </a:r>
          </a:p>
          <a:p>
            <a:endParaRPr lang="en-US" sz="1000" dirty="0"/>
          </a:p>
          <a:p>
            <a:r>
              <a:rPr lang="en-US" sz="1000" b="1" dirty="0"/>
              <a:t>Start the Docker daemon </a:t>
            </a:r>
          </a:p>
          <a:p>
            <a:r>
              <a:rPr lang="en-US" sz="1000" dirty="0" err="1"/>
              <a:t>sudo</a:t>
            </a:r>
            <a:r>
              <a:rPr lang="en-US" sz="1000" dirty="0"/>
              <a:t> service docker start</a:t>
            </a:r>
          </a:p>
          <a:p>
            <a:endParaRPr lang="en-US" sz="1000" dirty="0"/>
          </a:p>
          <a:p>
            <a:r>
              <a:rPr lang="en-US" sz="1000" b="1" dirty="0"/>
              <a:t>Pull the Docker Container Image</a:t>
            </a:r>
          </a:p>
          <a:p>
            <a:r>
              <a:rPr lang="en-US" sz="1000" dirty="0"/>
              <a:t>Then pull the GDRL image from the book, make sure you are working within the directory where you cloned the repo.</a:t>
            </a:r>
          </a:p>
          <a:p>
            <a:endParaRPr lang="en-US" sz="1000" dirty="0"/>
          </a:p>
          <a:p>
            <a:r>
              <a:rPr lang="en-US" sz="1000" dirty="0"/>
              <a:t>docker pull </a:t>
            </a:r>
            <a:r>
              <a:rPr lang="en-US" sz="1000" dirty="0" err="1"/>
              <a:t>mimoralea</a:t>
            </a:r>
            <a:r>
              <a:rPr lang="en-US" sz="1000" dirty="0"/>
              <a:t>/gdrl:v0.14</a:t>
            </a:r>
          </a:p>
          <a:p>
            <a:endParaRPr lang="en-US" sz="1000" dirty="0"/>
          </a:p>
          <a:p>
            <a:endParaRPr lang="en-US" sz="1000" dirty="0"/>
          </a:p>
          <a:p>
            <a:r>
              <a:rPr lang="en-US" sz="1000" b="1" dirty="0"/>
              <a:t>Run the Docker Container</a:t>
            </a:r>
          </a:p>
          <a:p>
            <a:endParaRPr lang="en-US" sz="1000" dirty="0"/>
          </a:p>
          <a:p>
            <a:r>
              <a:rPr lang="en-US" sz="1000" dirty="0"/>
              <a:t>Then run the container, with the </a:t>
            </a:r>
            <a:r>
              <a:rPr lang="en-US" sz="1000" dirty="0" err="1"/>
              <a:t>gpus</a:t>
            </a:r>
            <a:r>
              <a:rPr lang="en-US" sz="1000" dirty="0"/>
              <a:t> flag in the right spot</a:t>
            </a:r>
          </a:p>
          <a:p>
            <a:endParaRPr lang="en-US" sz="1000" dirty="0"/>
          </a:p>
          <a:p>
            <a:r>
              <a:rPr lang="en-US" sz="1000" dirty="0"/>
              <a:t>docker run -it --rm -p 8888:8888 --</a:t>
            </a:r>
            <a:r>
              <a:rPr lang="en-US" sz="1000" dirty="0" err="1"/>
              <a:t>gpus</a:t>
            </a:r>
            <a:r>
              <a:rPr lang="en-US" sz="1000" dirty="0"/>
              <a:t> all -v "$PWD"/notebooks/:/</a:t>
            </a:r>
            <a:r>
              <a:rPr lang="en-US" sz="1000" dirty="0" err="1"/>
              <a:t>mnt</a:t>
            </a:r>
            <a:r>
              <a:rPr lang="en-US" sz="1000" dirty="0"/>
              <a:t>/notebooks/ </a:t>
            </a:r>
            <a:r>
              <a:rPr lang="en-US" sz="1000" dirty="0" err="1"/>
              <a:t>mimoralea</a:t>
            </a:r>
            <a:r>
              <a:rPr lang="en-US" sz="1000" dirty="0"/>
              <a:t>/gdrl:v0.14</a:t>
            </a:r>
          </a:p>
          <a:p>
            <a:endParaRPr lang="en-US" sz="1000" dirty="0"/>
          </a:p>
          <a:p>
            <a:r>
              <a:rPr lang="en-US" sz="1000" dirty="0"/>
              <a:t>Note that in the command line for docker run, the --</a:t>
            </a:r>
            <a:r>
              <a:rPr lang="en-US" sz="1000" dirty="0" err="1"/>
              <a:t>gpus</a:t>
            </a:r>
            <a:r>
              <a:rPr lang="en-US" sz="1000" dirty="0"/>
              <a:t> all  flag needs be set after --rm and before anything else. The order here matters.</a:t>
            </a:r>
          </a:p>
          <a:p>
            <a:endParaRPr lang="en-US" sz="1000" dirty="0"/>
          </a:p>
        </p:txBody>
      </p:sp>
    </p:spTree>
    <p:extLst>
      <p:ext uri="{BB962C8B-B14F-4D97-AF65-F5344CB8AC3E}">
        <p14:creationId xmlns:p14="http://schemas.microsoft.com/office/powerpoint/2010/main" val="3428057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0207B9-96A0-CEB3-4501-61E9B5DF1F00}"/>
              </a:ext>
            </a:extLst>
          </p:cNvPr>
          <p:cNvSpPr>
            <a:spLocks noGrp="1"/>
          </p:cNvSpPr>
          <p:nvPr>
            <p:ph type="title"/>
          </p:nvPr>
        </p:nvSpPr>
        <p:spPr/>
        <p:txBody>
          <a:bodyPr/>
          <a:lstStyle/>
          <a:p>
            <a:r>
              <a:rPr lang="en-US" dirty="0"/>
              <a:t>Actor Critic Models</a:t>
            </a:r>
          </a:p>
        </p:txBody>
      </p:sp>
      <p:sp>
        <p:nvSpPr>
          <p:cNvPr id="2" name="Footer Placeholder 1">
            <a:extLst>
              <a:ext uri="{FF2B5EF4-FFF2-40B4-BE49-F238E27FC236}">
                <a16:creationId xmlns:a16="http://schemas.microsoft.com/office/drawing/2014/main" id="{BC55C2DB-570D-3D20-FDF1-938375991C23}"/>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9D06DC3C-522C-175A-EDC0-44C310B67A24}"/>
              </a:ext>
            </a:extLst>
          </p:cNvPr>
          <p:cNvSpPr>
            <a:spLocks noGrp="1"/>
          </p:cNvSpPr>
          <p:nvPr>
            <p:ph type="sldNum" sz="quarter" idx="4"/>
          </p:nvPr>
        </p:nvSpPr>
        <p:spPr/>
        <p:txBody>
          <a:bodyPr/>
          <a:lstStyle/>
          <a:p>
            <a:fld id="{00F9DAA1-1DF7-43E0-8E29-0CE1148553C7}" type="slidenum">
              <a:rPr lang="en-US" smtClean="0"/>
              <a:pPr/>
              <a:t>84</a:t>
            </a:fld>
            <a:endParaRPr lang="en-US" dirty="0"/>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F5B29D48-8428-1F9E-52E2-07F2961D94B7}"/>
                  </a:ext>
                </a:extLst>
              </p:cNvPr>
              <p:cNvSpPr>
                <a:spLocks noGrp="1"/>
              </p:cNvSpPr>
              <p:nvPr>
                <p:ph type="body" sz="quarter" idx="10"/>
              </p:nvPr>
            </p:nvSpPr>
            <p:spPr/>
            <p:txBody>
              <a:bodyPr>
                <a:normAutofit/>
              </a:bodyPr>
              <a:lstStyle/>
              <a:p>
                <a:pPr marL="0" indent="0">
                  <a:buNone/>
                </a:pPr>
                <a:r>
                  <a:rPr lang="en-US" dirty="0"/>
                  <a:t>Two components (aka neural nets) which are learned at the same time!</a:t>
                </a:r>
              </a:p>
              <a:p>
                <a:pPr marL="0" indent="0">
                  <a:buNone/>
                </a:pPr>
                <a:r>
                  <a:rPr lang="en-US" dirty="0"/>
                  <a:t>Combine policy gradient and learned value functions</a:t>
                </a:r>
              </a:p>
              <a:p>
                <a:pPr marL="0" indent="0">
                  <a:buNone/>
                </a:pPr>
                <a:endParaRPr lang="en-US" dirty="0"/>
              </a:p>
              <a:p>
                <a:pPr marL="0" indent="0">
                  <a:buNone/>
                </a:pPr>
                <a:r>
                  <a:rPr lang="en-US" dirty="0"/>
                  <a:t>Actor: learns a parameterized </a:t>
                </a:r>
                <a:r>
                  <a:rPr lang="en-US" b="1" dirty="0"/>
                  <a:t>policy</a:t>
                </a:r>
                <a:r>
                  <a:rPr lang="en-US" dirty="0"/>
                  <a:t>.</a:t>
                </a:r>
              </a:p>
              <a:p>
                <a:pPr marL="0" indent="0">
                  <a:buNone/>
                </a:pPr>
                <a:r>
                  <a:rPr lang="en-US" dirty="0"/>
                  <a:t>Critic: learns a </a:t>
                </a:r>
                <a:r>
                  <a:rPr lang="en-US" b="1" dirty="0"/>
                  <a:t>value function </a:t>
                </a:r>
                <a:r>
                  <a:rPr lang="en-US" dirty="0"/>
                  <a:t>to evaluate state-action pairs and provides a reinforcing signal to the actor. </a:t>
                </a:r>
              </a:p>
              <a:p>
                <a:pPr marL="0" indent="0">
                  <a:buNone/>
                </a:pPr>
                <a:endParaRPr lang="en-US" dirty="0"/>
              </a:p>
              <a:p>
                <a:pPr marL="0" indent="0">
                  <a:buNone/>
                </a:pPr>
                <a:r>
                  <a:rPr lang="en-US" dirty="0"/>
                  <a:t>The value function learned is the Action Advantage function:</a:t>
                </a:r>
              </a:p>
              <a:p>
                <a:pPr marL="0" indent="0" algn="ctr">
                  <a:buNone/>
                </a:pPr>
                <a14:m>
                  <m:oMath xmlns:m="http://schemas.openxmlformats.org/officeDocument/2006/math">
                    <m:sSubSup>
                      <m:sSubSupPr>
                        <m:ctrlPr>
                          <a:rPr lang="en-US" i="1">
                            <a:solidFill>
                              <a:srgbClr val="1A1F20"/>
                            </a:solidFill>
                            <a:latin typeface="Cambria Math" panose="02040503050406030204" pitchFamily="18" charset="0"/>
                            <a:ea typeface="Cambria Math" panose="02040503050406030204" pitchFamily="18" charset="0"/>
                          </a:rPr>
                        </m:ctrlPr>
                      </m:sSubSupPr>
                      <m:e>
                        <m:r>
                          <a:rPr lang="en-US" i="1">
                            <a:solidFill>
                              <a:srgbClr val="1A1F20"/>
                            </a:solidFill>
                            <a:latin typeface="Cambria Math" panose="02040503050406030204" pitchFamily="18" charset="0"/>
                            <a:ea typeface="Cambria Math" panose="02040503050406030204" pitchFamily="18" charset="0"/>
                          </a:rPr>
                          <m:t>𝐴</m:t>
                        </m:r>
                      </m:e>
                      <m:sub>
                        <m:r>
                          <a:rPr lang="en-US" i="1">
                            <a:solidFill>
                              <a:srgbClr val="1A1F20"/>
                            </a:solidFill>
                            <a:latin typeface="Cambria Math" panose="02040503050406030204" pitchFamily="18" charset="0"/>
                            <a:ea typeface="Cambria Math" panose="02040503050406030204" pitchFamily="18" charset="0"/>
                          </a:rPr>
                          <m:t>𝑡</m:t>
                        </m:r>
                      </m:sub>
                      <m:sup>
                        <m:r>
                          <a:rPr lang="en-US" i="1">
                            <a:solidFill>
                              <a:srgbClr val="1A1F20"/>
                            </a:solidFill>
                            <a:latin typeface="Cambria Math" panose="02040503050406030204" pitchFamily="18" charset="0"/>
                            <a:ea typeface="Cambria Math" panose="02040503050406030204" pitchFamily="18" charset="0"/>
                          </a:rPr>
                          <m:t>𝜋</m:t>
                        </m:r>
                      </m:sup>
                    </m:sSubSup>
                    <m:r>
                      <a:rPr lang="en-US" b="0" i="1" smtClean="0">
                        <a:solidFill>
                          <a:srgbClr val="1A1F20"/>
                        </a:solidFill>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𝑄</m:t>
                        </m:r>
                      </m:e>
                      <m:sup>
                        <m:r>
                          <a:rPr lang="en-US" i="1">
                            <a:latin typeface="Cambria Math" panose="02040503050406030204" pitchFamily="18" charset="0"/>
                            <a:ea typeface="Cambria Math" panose="02040503050406030204" pitchFamily="18" charset="0"/>
                          </a:rPr>
                          <m:t>𝜋</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𝑎</m:t>
                        </m:r>
                      </m:e>
                    </m:d>
                  </m:oMath>
                </a14:m>
                <a:r>
                  <a:rPr lang="en-US" b="0" dirty="0">
                    <a:ea typeface="Cambria Math" panose="02040503050406030204" pitchFamily="18" charset="0"/>
                  </a:rPr>
                  <a:t> -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𝑉</m:t>
                        </m:r>
                      </m:e>
                      <m:sup>
                        <m:r>
                          <a:rPr lang="en-US" b="0" i="1" smtClean="0">
                            <a:latin typeface="Cambria Math" panose="02040503050406030204" pitchFamily="18" charset="0"/>
                            <a:ea typeface="Cambria Math" panose="02040503050406030204" pitchFamily="18" charset="0"/>
                          </a:rPr>
                          <m:t>𝜋</m:t>
                        </m:r>
                      </m:sup>
                    </m:sSup>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oMath>
                </a14:m>
                <a:endParaRPr lang="en-US" dirty="0"/>
              </a:p>
              <a:p>
                <a:pPr marL="0" indent="0">
                  <a:buNone/>
                </a:pPr>
                <a:r>
                  <a:rPr lang="en-US" dirty="0"/>
                  <a:t>Which measures how good (or bad) is the action relative to the value of the average available action in the state. </a:t>
                </a:r>
              </a:p>
            </p:txBody>
          </p:sp>
        </mc:Choice>
        <mc:Fallback xmlns="">
          <p:sp>
            <p:nvSpPr>
              <p:cNvPr id="7" name="Text Placeholder 6">
                <a:extLst>
                  <a:ext uri="{FF2B5EF4-FFF2-40B4-BE49-F238E27FC236}">
                    <a16:creationId xmlns:a16="http://schemas.microsoft.com/office/drawing/2014/main" id="{F5B29D48-8428-1F9E-52E2-07F2961D94B7}"/>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241"/>
                </a:stretch>
              </a:blipFill>
            </p:spPr>
            <p:txBody>
              <a:bodyPr/>
              <a:lstStyle/>
              <a:p>
                <a:r>
                  <a:rPr lang="en-US">
                    <a:noFill/>
                  </a:rPr>
                  <a:t> </a:t>
                </a:r>
              </a:p>
            </p:txBody>
          </p:sp>
        </mc:Fallback>
      </mc:AlternateContent>
      <p:sp>
        <p:nvSpPr>
          <p:cNvPr id="8" name="Text Placeholder 7">
            <a:extLst>
              <a:ext uri="{FF2B5EF4-FFF2-40B4-BE49-F238E27FC236}">
                <a16:creationId xmlns:a16="http://schemas.microsoft.com/office/drawing/2014/main" id="{511FAD2C-A106-7D51-934C-DC71FC102548}"/>
              </a:ext>
            </a:extLst>
          </p:cNvPr>
          <p:cNvSpPr>
            <a:spLocks noGrp="1"/>
          </p:cNvSpPr>
          <p:nvPr>
            <p:ph type="body" sz="quarter" idx="16"/>
          </p:nvPr>
        </p:nvSpPr>
        <p:spPr/>
        <p:txBody>
          <a:bodyPr/>
          <a:lstStyle/>
          <a:p>
            <a:r>
              <a:rPr lang="en-US" dirty="0"/>
              <a:t>Who does what?</a:t>
            </a:r>
          </a:p>
        </p:txBody>
      </p:sp>
    </p:spTree>
    <p:extLst>
      <p:ext uri="{BB962C8B-B14F-4D97-AF65-F5344CB8AC3E}">
        <p14:creationId xmlns:p14="http://schemas.microsoft.com/office/powerpoint/2010/main" val="1765104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28C2-D1AE-18A1-CECB-45D2CA25C371}"/>
              </a:ext>
            </a:extLst>
          </p:cNvPr>
          <p:cNvSpPr>
            <a:spLocks noGrp="1"/>
          </p:cNvSpPr>
          <p:nvPr>
            <p:ph type="title"/>
          </p:nvPr>
        </p:nvSpPr>
        <p:spPr/>
        <p:txBody>
          <a:bodyPr/>
          <a:lstStyle/>
          <a:p>
            <a:r>
              <a:rPr lang="en-US" dirty="0"/>
              <a:t>The Actor’s Learned Function</a:t>
            </a:r>
          </a:p>
        </p:txBody>
      </p:sp>
      <p:sp>
        <p:nvSpPr>
          <p:cNvPr id="3" name="Footer Placeholder 2">
            <a:extLst>
              <a:ext uri="{FF2B5EF4-FFF2-40B4-BE49-F238E27FC236}">
                <a16:creationId xmlns:a16="http://schemas.microsoft.com/office/drawing/2014/main" id="{508CA47F-FED9-1515-265F-151A710284F2}"/>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0DDD1BA6-C67C-7DC3-ECAF-3F4CAC8DCD79}"/>
              </a:ext>
            </a:extLst>
          </p:cNvPr>
          <p:cNvSpPr>
            <a:spLocks noGrp="1"/>
          </p:cNvSpPr>
          <p:nvPr>
            <p:ph type="sldNum" sz="quarter" idx="4"/>
          </p:nvPr>
        </p:nvSpPr>
        <p:spPr/>
        <p:txBody>
          <a:bodyPr/>
          <a:lstStyle/>
          <a:p>
            <a:fld id="{00F9DAA1-1DF7-43E0-8E29-0CE1148553C7}" type="slidenum">
              <a:rPr lang="en-US" smtClean="0"/>
              <a:pPr/>
              <a:t>85</a:t>
            </a:fld>
            <a:endParaRPr lang="en-US" dirty="0"/>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B66A5E6A-E8A9-C867-F327-EAAC31436957}"/>
                  </a:ext>
                </a:extLst>
              </p:cNvPr>
              <p:cNvSpPr>
                <a:spLocks noGrp="1"/>
              </p:cNvSpPr>
              <p:nvPr>
                <p:ph type="body" sz="quarter" idx="10"/>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srgbClr val="1A1F20"/>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srgbClr val="1A1F20"/>
                              </a:solidFill>
                              <a:effectLst/>
                              <a:uLnTx/>
                              <a:uFillTx/>
                              <a:latin typeface="Cambria Math" panose="02040503050406030204" pitchFamily="18" charset="0"/>
                              <a:ea typeface="Cambria Math" panose="02040503050406030204" pitchFamily="18" charset="0"/>
                              <a:cs typeface="+mn-cs"/>
                            </a:rPr>
                            <m:t>𝔼</m:t>
                          </m:r>
                        </m:e>
                        <m:sub>
                          <m:r>
                            <a:rPr kumimoji="0" lang="en-US" sz="1400" b="0" i="1" u="none" strike="noStrike" kern="1200" cap="none" spc="0" normalizeH="0" baseline="0" noProof="0">
                              <a:ln>
                                <a:noFill/>
                              </a:ln>
                              <a:solidFill>
                                <a:srgbClr val="1A1F20"/>
                              </a:solidFill>
                              <a:effectLst/>
                              <a:uLnTx/>
                              <a:uFillTx/>
                              <a:latin typeface="Cambria Math" panose="02040503050406030204" pitchFamily="18" charset="0"/>
                              <a:ea typeface="+mn-ea"/>
                              <a:cs typeface="+mn-cs"/>
                            </a:rPr>
                            <m:t>𝜏</m:t>
                          </m:r>
                        </m:sub>
                      </m:sSub>
                      <m:d>
                        <m:dPr>
                          <m:begChr m:val="["/>
                          <m:endChr m:val="]"/>
                          <m:ctrlPr>
                            <a:rPr kumimoji="0" lang="en-US" sz="1400" b="0" i="1" u="none" strike="noStrike" kern="1200" cap="none" spc="0" normalizeH="0" baseline="0" noProof="0">
                              <a:ln>
                                <a:noFill/>
                              </a:ln>
                              <a:solidFill>
                                <a:srgbClr val="1A1F20"/>
                              </a:solidFill>
                              <a:effectLst/>
                              <a:uLnTx/>
                              <a:uFillTx/>
                              <a:latin typeface="Cambria Math" panose="02040503050406030204" pitchFamily="18" charset="0"/>
                              <a:ea typeface="Cambria Math" panose="02040503050406030204" pitchFamily="18" charset="0"/>
                              <a:cs typeface="+mn-cs"/>
                            </a:rPr>
                          </m:ctrlPr>
                        </m:dPr>
                        <m:e>
                          <m:sSubSup>
                            <m:sSubSupPr>
                              <m:ctrlPr>
                                <a:rPr kumimoji="0" lang="en-US" sz="1400" b="0" i="1" u="none" strike="noStrike" kern="1200" cap="none" spc="0" normalizeH="0" baseline="0" noProof="0" smtClean="0">
                                  <a:ln>
                                    <a:noFill/>
                                  </a:ln>
                                  <a:solidFill>
                                    <a:srgbClr val="1A1F20"/>
                                  </a:solidFill>
                                  <a:effectLst/>
                                  <a:uLnTx/>
                                  <a:uFillTx/>
                                  <a:latin typeface="Cambria Math" panose="02040503050406030204" pitchFamily="18" charset="0"/>
                                  <a:ea typeface="Cambria Math" panose="02040503050406030204" pitchFamily="18" charset="0"/>
                                  <a:cs typeface="+mn-cs"/>
                                </a:rPr>
                              </m:ctrlPr>
                            </m:sSubSupPr>
                            <m:e>
                              <m:r>
                                <a:rPr kumimoji="0" lang="en-US" sz="1400" b="0" i="1" u="none" strike="noStrike" kern="1200" cap="none" spc="0" normalizeH="0" baseline="0" noProof="0" smtClean="0">
                                  <a:ln>
                                    <a:noFill/>
                                  </a:ln>
                                  <a:solidFill>
                                    <a:srgbClr val="1A1F20"/>
                                  </a:solidFill>
                                  <a:effectLst/>
                                  <a:uLnTx/>
                                  <a:uFillTx/>
                                  <a:latin typeface="Cambria Math" panose="02040503050406030204" pitchFamily="18" charset="0"/>
                                  <a:ea typeface="Cambria Math" panose="02040503050406030204" pitchFamily="18" charset="0"/>
                                  <a:cs typeface="+mn-cs"/>
                                </a:rPr>
                                <m:t>𝐴</m:t>
                              </m:r>
                            </m:e>
                            <m:sub>
                              <m:r>
                                <a:rPr kumimoji="0" lang="en-US" sz="1400" b="0" i="1" u="none" strike="noStrike" kern="1200" cap="none" spc="0" normalizeH="0" baseline="0" noProof="0" smtClean="0">
                                  <a:ln>
                                    <a:noFill/>
                                  </a:ln>
                                  <a:solidFill>
                                    <a:srgbClr val="1A1F20"/>
                                  </a:solidFill>
                                  <a:effectLst/>
                                  <a:uLnTx/>
                                  <a:uFillTx/>
                                  <a:latin typeface="Cambria Math" panose="02040503050406030204" pitchFamily="18" charset="0"/>
                                  <a:ea typeface="Cambria Math" panose="02040503050406030204" pitchFamily="18" charset="0"/>
                                  <a:cs typeface="+mn-cs"/>
                                </a:rPr>
                                <m:t>𝑡</m:t>
                              </m:r>
                            </m:sub>
                            <m:sup>
                              <m:r>
                                <a:rPr lang="en-US" i="1">
                                  <a:solidFill>
                                    <a:srgbClr val="1A1F20"/>
                                  </a:solidFill>
                                  <a:latin typeface="Cambria Math" panose="02040503050406030204" pitchFamily="18" charset="0"/>
                                  <a:ea typeface="Cambria Math" panose="02040503050406030204" pitchFamily="18" charset="0"/>
                                </a:rPr>
                                <m:t>𝜋</m:t>
                              </m:r>
                            </m:sup>
                          </m:sSubSup>
                          <m:r>
                            <a:rPr kumimoji="0" lang="en-US" sz="1400" b="0" i="1" u="none" strike="noStrike" kern="1200" cap="none" spc="0" normalizeH="0" baseline="0" noProof="0" smtClean="0">
                              <a:ln>
                                <a:noFill/>
                              </a:ln>
                              <a:solidFill>
                                <a:srgbClr val="1A1F20"/>
                              </a:solidFill>
                              <a:effectLst/>
                              <a:uLnTx/>
                              <a:uFillTx/>
                              <a:latin typeface="Cambria Math" panose="02040503050406030204" pitchFamily="18" charset="0"/>
                              <a:ea typeface="Cambria Math" panose="02040503050406030204" pitchFamily="18" charset="0"/>
                              <a:cs typeface="+mn-cs"/>
                            </a:rPr>
                            <m:t> </m:t>
                          </m:r>
                          <m:sSub>
                            <m:sSubPr>
                              <m:ctrlPr>
                                <a:rPr kumimoji="0" lang="en-US" sz="1400" b="0" i="1" u="none" strike="noStrike" kern="1200" cap="none" spc="0" normalizeH="0" baseline="0" noProof="0" smtClean="0">
                                  <a:ln>
                                    <a:noFill/>
                                  </a:ln>
                                  <a:solidFill>
                                    <a:srgbClr val="1A1F2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400" b="0" i="1" u="none" strike="noStrike" kern="1200" cap="none" spc="0" normalizeH="0" baseline="0" noProof="0" smtClean="0">
                                  <a:ln>
                                    <a:noFill/>
                                  </a:ln>
                                  <a:solidFill>
                                    <a:srgbClr val="1A1F20"/>
                                  </a:solidFill>
                                  <a:effectLst/>
                                  <a:uLnTx/>
                                  <a:uFillTx/>
                                  <a:latin typeface="Cambria Math" panose="02040503050406030204" pitchFamily="18" charset="0"/>
                                  <a:ea typeface="Cambria Math" panose="02040503050406030204" pitchFamily="18" charset="0"/>
                                </a:rPr>
                                <m:t>∇</m:t>
                              </m:r>
                            </m:e>
                            <m:sub>
                              <m:r>
                                <a:rPr kumimoji="0" lang="en-US" sz="1400" b="0" i="1" u="none" strike="noStrike" kern="1200" cap="none" spc="0" normalizeH="0" baseline="0" noProof="0" smtClean="0">
                                  <a:ln>
                                    <a:noFill/>
                                  </a:ln>
                                  <a:solidFill>
                                    <a:srgbClr val="1A1F20"/>
                                  </a:solidFill>
                                  <a:effectLst/>
                                  <a:uLnTx/>
                                  <a:uFillTx/>
                                  <a:latin typeface="Cambria Math" panose="02040503050406030204" pitchFamily="18" charset="0"/>
                                  <a:ea typeface="Cambria Math" panose="02040503050406030204" pitchFamily="18" charset="0"/>
                                </a:rPr>
                                <m:t>𝜃</m:t>
                              </m:r>
                            </m:sub>
                          </m:sSub>
                          <m:func>
                            <m:funcPr>
                              <m:ctrlPr>
                                <a:rPr kumimoji="0" lang="en-US" sz="1400" b="0" i="1" u="none" strike="noStrike" kern="1200" cap="none" spc="0" normalizeH="0" baseline="0" noProof="0" smtClean="0">
                                  <a:ln>
                                    <a:noFill/>
                                  </a:ln>
                                  <a:solidFill>
                                    <a:srgbClr val="1A1F20"/>
                                  </a:solidFill>
                                  <a:effectLst/>
                                  <a:uLnTx/>
                                  <a:uFillTx/>
                                  <a:latin typeface="Cambria Math" panose="02040503050406030204" pitchFamily="18" charset="0"/>
                                  <a:ea typeface="Cambria Math" panose="02040503050406030204" pitchFamily="18" charset="0"/>
                                  <a:cs typeface="+mn-cs"/>
                                </a:rPr>
                              </m:ctrlPr>
                            </m:funcPr>
                            <m:fName>
                              <m:r>
                                <m:rPr>
                                  <m:sty m:val="p"/>
                                </m:rPr>
                                <a:rPr kumimoji="0" lang="en-US" sz="1400" b="0" i="0" u="none" strike="noStrike" kern="1200" cap="none" spc="0" normalizeH="0" baseline="0" noProof="0" smtClean="0">
                                  <a:ln>
                                    <a:noFill/>
                                  </a:ln>
                                  <a:solidFill>
                                    <a:srgbClr val="1A1F20"/>
                                  </a:solidFill>
                                  <a:effectLst/>
                                  <a:uLnTx/>
                                  <a:uFillTx/>
                                  <a:latin typeface="Cambria Math" panose="02040503050406030204" pitchFamily="18" charset="0"/>
                                  <a:ea typeface="Cambria Math" panose="02040503050406030204" pitchFamily="18" charset="0"/>
                                  <a:cs typeface="+mn-cs"/>
                                </a:rPr>
                                <m:t>log</m:t>
                              </m:r>
                            </m:fName>
                            <m:e>
                              <m:sSub>
                                <m:sSubPr>
                                  <m:ctrlPr>
                                    <a:rPr kumimoji="0" lang="en-US" sz="1400" b="0" i="1" u="none" strike="noStrike" kern="1200" cap="none" spc="0" normalizeH="0" baseline="0" noProof="0" smtClean="0">
                                      <a:ln>
                                        <a:noFill/>
                                      </a:ln>
                                      <a:solidFill>
                                        <a:srgbClr val="1A1F20"/>
                                      </a:solidFill>
                                      <a:effectLst/>
                                      <a:uLnTx/>
                                      <a:uFillTx/>
                                      <a:latin typeface="Cambria Math" panose="02040503050406030204" pitchFamily="18" charset="0"/>
                                      <a:ea typeface="Cambria Math" panose="02040503050406030204" pitchFamily="18" charset="0"/>
                                      <a:cs typeface="+mn-cs"/>
                                    </a:rPr>
                                  </m:ctrlPr>
                                </m:sSubPr>
                                <m:e>
                                  <m:r>
                                    <a:rPr lang="en-US" i="1">
                                      <a:solidFill>
                                        <a:srgbClr val="1A1F20"/>
                                      </a:solidFill>
                                      <a:latin typeface="Cambria Math" panose="02040503050406030204" pitchFamily="18" charset="0"/>
                                      <a:ea typeface="Cambria Math" panose="02040503050406030204" pitchFamily="18" charset="0"/>
                                    </a:rPr>
                                    <m:t>𝜋</m:t>
                                  </m:r>
                                </m:e>
                                <m:sub>
                                  <m:r>
                                    <a:rPr lang="en-US" i="1" smtClean="0">
                                      <a:solidFill>
                                        <a:srgbClr val="1A1F20"/>
                                      </a:solidFill>
                                      <a:latin typeface="Cambria Math" panose="02040503050406030204" pitchFamily="18" charset="0"/>
                                      <a:ea typeface="Cambria Math" panose="02040503050406030204" pitchFamily="18" charset="0"/>
                                    </a:rPr>
                                    <m:t>𝜃</m:t>
                                  </m:r>
                                </m:sub>
                              </m:sSub>
                            </m:e>
                          </m:func>
                          <m:d>
                            <m:dPr>
                              <m:ctrlPr>
                                <a:rPr kumimoji="0" lang="en-US" sz="1400" b="0" i="1" u="none" strike="noStrike" kern="1200" cap="none" spc="0" normalizeH="0" baseline="0" noProof="0">
                                  <a:ln>
                                    <a:noFill/>
                                  </a:ln>
                                  <a:solidFill>
                                    <a:srgbClr val="1A1F20"/>
                                  </a:solidFill>
                                  <a:effectLst/>
                                  <a:uLnTx/>
                                  <a:uFillTx/>
                                  <a:latin typeface="Cambria Math" panose="02040503050406030204" pitchFamily="18" charset="0"/>
                                  <a:ea typeface="Cambria Math" panose="02040503050406030204" pitchFamily="18" charset="0"/>
                                  <a:cs typeface="+mn-cs"/>
                                </a:rPr>
                              </m:ctrlPr>
                            </m:dPr>
                            <m:e>
                              <m:sSub>
                                <m:sSubPr>
                                  <m:ctrlPr>
                                    <a:rPr kumimoji="0" lang="en-US" sz="1400" b="0" i="1" u="none" strike="noStrike" kern="1200" cap="none" spc="0" normalizeH="0" baseline="0" noProof="0" smtClean="0">
                                      <a:ln>
                                        <a:noFill/>
                                      </a:ln>
                                      <a:solidFill>
                                        <a:srgbClr val="1A1F20"/>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rgbClr val="1A1F20"/>
                                      </a:solidFill>
                                      <a:effectLst/>
                                      <a:uLnTx/>
                                      <a:uFillTx/>
                                      <a:latin typeface="Cambria Math" panose="02040503050406030204" pitchFamily="18" charset="0"/>
                                      <a:ea typeface="Cambria Math" panose="02040503050406030204" pitchFamily="18" charset="0"/>
                                      <a:cs typeface="+mn-cs"/>
                                    </a:rPr>
                                    <m:t>𝑎</m:t>
                                  </m:r>
                                </m:e>
                                <m:sub>
                                  <m:r>
                                    <a:rPr kumimoji="0" lang="en-US" sz="1400" b="0" i="1" u="none" strike="noStrike" kern="1200" cap="none" spc="0" normalizeH="0" baseline="0" noProof="0" smtClean="0">
                                      <a:ln>
                                        <a:noFill/>
                                      </a:ln>
                                      <a:solidFill>
                                        <a:srgbClr val="1A1F20"/>
                                      </a:solidFill>
                                      <a:effectLst/>
                                      <a:uLnTx/>
                                      <a:uFillTx/>
                                      <a:latin typeface="Cambria Math" panose="02040503050406030204" pitchFamily="18" charset="0"/>
                                      <a:ea typeface="Cambria Math" panose="02040503050406030204" pitchFamily="18" charset="0"/>
                                      <a:cs typeface="+mn-cs"/>
                                    </a:rPr>
                                    <m:t>𝑡</m:t>
                                  </m:r>
                                </m:sub>
                              </m:sSub>
                              <m:r>
                                <a:rPr kumimoji="0" lang="en-US" sz="1400" b="0" i="1" u="none" strike="noStrike" kern="1200" cap="none" spc="0" normalizeH="0" baseline="0" noProof="0" smtClean="0">
                                  <a:ln>
                                    <a:noFill/>
                                  </a:ln>
                                  <a:solidFill>
                                    <a:srgbClr val="1A1F20"/>
                                  </a:solidFill>
                                  <a:effectLst/>
                                  <a:uLnTx/>
                                  <a:uFillTx/>
                                  <a:latin typeface="Cambria Math" panose="02040503050406030204" pitchFamily="18" charset="0"/>
                                  <a:ea typeface="Cambria Math" panose="02040503050406030204" pitchFamily="18" charset="0"/>
                                  <a:cs typeface="+mn-cs"/>
                                </a:rPr>
                                <m:t>|</m:t>
                              </m:r>
                              <m:sSub>
                                <m:sSubPr>
                                  <m:ctrlPr>
                                    <a:rPr kumimoji="0" lang="en-US" sz="1400" b="0" i="1" u="none" strike="noStrike" kern="1200" cap="none" spc="0" normalizeH="0" baseline="0" noProof="0" smtClean="0">
                                      <a:ln>
                                        <a:noFill/>
                                      </a:ln>
                                      <a:solidFill>
                                        <a:srgbClr val="1A1F20"/>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rgbClr val="1A1F20"/>
                                      </a:solidFill>
                                      <a:effectLst/>
                                      <a:uLnTx/>
                                      <a:uFillTx/>
                                      <a:latin typeface="Cambria Math" panose="02040503050406030204" pitchFamily="18" charset="0"/>
                                      <a:ea typeface="Cambria Math" panose="02040503050406030204" pitchFamily="18" charset="0"/>
                                      <a:cs typeface="+mn-cs"/>
                                    </a:rPr>
                                    <m:t>𝑠</m:t>
                                  </m:r>
                                </m:e>
                                <m:sub>
                                  <m:r>
                                    <a:rPr kumimoji="0" lang="en-US" sz="1400" b="0" i="1" u="none" strike="noStrike" kern="1200" cap="none" spc="0" normalizeH="0" baseline="0" noProof="0" smtClean="0">
                                      <a:ln>
                                        <a:noFill/>
                                      </a:ln>
                                      <a:solidFill>
                                        <a:srgbClr val="1A1F20"/>
                                      </a:solidFill>
                                      <a:effectLst/>
                                      <a:uLnTx/>
                                      <a:uFillTx/>
                                      <a:latin typeface="Cambria Math" panose="02040503050406030204" pitchFamily="18" charset="0"/>
                                      <a:ea typeface="Cambria Math" panose="02040503050406030204" pitchFamily="18" charset="0"/>
                                      <a:cs typeface="+mn-cs"/>
                                    </a:rPr>
                                    <m:t>𝑡</m:t>
                                  </m:r>
                                </m:sub>
                              </m:sSub>
                            </m:e>
                          </m:d>
                        </m:e>
                      </m:d>
                    </m:oMath>
                  </m:oMathPara>
                </a14:m>
                <a:endParaRPr lang="en-US" dirty="0"/>
              </a:p>
            </p:txBody>
          </p:sp>
        </mc:Choice>
        <mc:Fallback xmlns="">
          <p:sp>
            <p:nvSpPr>
              <p:cNvPr id="5" name="Text Placeholder 4">
                <a:extLst>
                  <a:ext uri="{FF2B5EF4-FFF2-40B4-BE49-F238E27FC236}">
                    <a16:creationId xmlns:a16="http://schemas.microsoft.com/office/drawing/2014/main" id="{B66A5E6A-E8A9-C867-F327-EAAC31436957}"/>
                  </a:ext>
                </a:extLst>
              </p:cNvPr>
              <p:cNvSpPr>
                <a:spLocks noGrp="1" noRot="1" noChangeAspect="1" noMove="1" noResize="1" noEditPoints="1" noAdjustHandles="1" noChangeArrowheads="1" noChangeShapeType="1" noTextEdit="1"/>
              </p:cNvSpPr>
              <p:nvPr>
                <p:ph type="body" sz="quarter" idx="10"/>
              </p:nvPr>
            </p:nvSpPr>
            <p:spPr>
              <a:blipFill>
                <a:blip r:embed="rId2"/>
                <a:stretch>
                  <a:fillRect/>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5B3926E6-46E5-514C-A576-BF60E79BA1EA}"/>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4558124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7107-3E39-436A-858D-4644FA039900}"/>
              </a:ext>
            </a:extLst>
          </p:cNvPr>
          <p:cNvSpPr>
            <a:spLocks noGrp="1"/>
          </p:cNvSpPr>
          <p:nvPr>
            <p:ph type="title"/>
          </p:nvPr>
        </p:nvSpPr>
        <p:spPr/>
        <p:txBody>
          <a:bodyPr/>
          <a:lstStyle/>
          <a:p>
            <a:r>
              <a:rPr lang="en-US" dirty="0"/>
              <a:t>Expectation setting</a:t>
            </a:r>
          </a:p>
        </p:txBody>
      </p:sp>
      <p:sp>
        <p:nvSpPr>
          <p:cNvPr id="3" name="Content Placeholder 2">
            <a:extLst>
              <a:ext uri="{FF2B5EF4-FFF2-40B4-BE49-F238E27FC236}">
                <a16:creationId xmlns:a16="http://schemas.microsoft.com/office/drawing/2014/main" id="{D1474C7D-33E7-42DC-84D4-414048346031}"/>
              </a:ext>
            </a:extLst>
          </p:cNvPr>
          <p:cNvSpPr>
            <a:spLocks noGrp="1"/>
          </p:cNvSpPr>
          <p:nvPr>
            <p:ph idx="1"/>
          </p:nvPr>
        </p:nvSpPr>
        <p:spPr/>
        <p:txBody>
          <a:bodyPr>
            <a:normAutofit/>
          </a:bodyPr>
          <a:lstStyle/>
          <a:p>
            <a:r>
              <a:rPr lang="en-US" dirty="0"/>
              <a:t>According to the law of large numbers, the average of the results obtained from a large number of trials should come close to the expected values, and will tend to become closer to the expected value as more trials are performed</a:t>
            </a:r>
          </a:p>
          <a:p>
            <a:r>
              <a:rPr lang="en-US" dirty="0"/>
              <a:t>This also helps us build an intuition for the expected value of a random variable</a:t>
            </a:r>
          </a:p>
          <a:p>
            <a:r>
              <a:rPr lang="en-US" dirty="0"/>
              <a:t>A random variable's expected value represents the average of a large number of independent realizations of the random variable.</a:t>
            </a:r>
          </a:p>
          <a:p>
            <a:endParaRPr lang="en-US" dirty="0"/>
          </a:p>
        </p:txBody>
      </p:sp>
    </p:spTree>
    <p:extLst>
      <p:ext uri="{BB962C8B-B14F-4D97-AF65-F5344CB8AC3E}">
        <p14:creationId xmlns:p14="http://schemas.microsoft.com/office/powerpoint/2010/main" val="38042527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7107-3E39-436A-858D-4644FA039900}"/>
              </a:ext>
            </a:extLst>
          </p:cNvPr>
          <p:cNvSpPr>
            <a:spLocks noGrp="1"/>
          </p:cNvSpPr>
          <p:nvPr>
            <p:ph type="title"/>
          </p:nvPr>
        </p:nvSpPr>
        <p:spPr/>
        <p:txBody>
          <a:bodyPr/>
          <a:lstStyle/>
          <a:p>
            <a:r>
              <a:rPr lang="en-US" dirty="0"/>
              <a:t>Expectation setting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474C7D-33E7-42DC-84D4-414048346031}"/>
                  </a:ext>
                </a:extLst>
              </p:cNvPr>
              <p:cNvSpPr>
                <a:spLocks noGrp="1"/>
              </p:cNvSpPr>
              <p:nvPr>
                <p:ph idx="1"/>
              </p:nvPr>
            </p:nvSpPr>
            <p:spPr/>
            <p:txBody>
              <a:bodyPr>
                <a:normAutofit/>
              </a:bodyPr>
              <a:lstStyle/>
              <a:p>
                <a:r>
                  <a:rPr lang="en-US" dirty="0"/>
                  <a:t>Let’s treat </a:t>
                </a:r>
                <a14:m>
                  <m:oMath xmlns:m="http://schemas.openxmlformats.org/officeDocument/2006/math">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𝜏</m:t>
                    </m:r>
                  </m:oMath>
                </a14:m>
                <a:r>
                  <a:rPr lang="en-US" dirty="0"/>
                  <a:t>) as a random variable and work it into the definition of expectation</a:t>
                </a:r>
              </a:p>
              <a:p>
                <a:r>
                  <a:rPr lang="en-US" dirty="0"/>
                  <a:t>The expected value of </a:t>
                </a:r>
                <a14:m>
                  <m:oMath xmlns:m="http://schemas.openxmlformats.org/officeDocument/2006/math">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𝜏</m:t>
                    </m:r>
                  </m:oMath>
                </a14:m>
                <a:r>
                  <a:rPr lang="en-US" dirty="0"/>
                  <a:t>) represents the average of a large number of independent realization of </a:t>
                </a:r>
                <a14:m>
                  <m:oMath xmlns:m="http://schemas.openxmlformats.org/officeDocument/2006/math">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𝜏</m:t>
                    </m:r>
                  </m:oMath>
                </a14:m>
                <a:r>
                  <a:rPr lang="en-US" dirty="0"/>
                  <a:t>)</a:t>
                </a:r>
              </a:p>
              <a:p>
                <a:r>
                  <a:rPr lang="en-US" dirty="0"/>
                  <a:t>We know we will calculate the return for many different trajectories </a:t>
                </a:r>
              </a:p>
              <a:p>
                <a:r>
                  <a:rPr lang="en-US" dirty="0"/>
                  <a:t>The expected value we acquire over these many trajectories is what our agent seeks to maximize, and that helps us define our objective (next slide)</a:t>
                </a:r>
              </a:p>
              <a:p>
                <a:endParaRPr lang="en-US" dirty="0"/>
              </a:p>
            </p:txBody>
          </p:sp>
        </mc:Choice>
        <mc:Fallback xmlns="">
          <p:sp>
            <p:nvSpPr>
              <p:cNvPr id="3" name="Content Placeholder 2">
                <a:extLst>
                  <a:ext uri="{FF2B5EF4-FFF2-40B4-BE49-F238E27FC236}">
                    <a16:creationId xmlns:a16="http://schemas.microsoft.com/office/drawing/2014/main" id="{D1474C7D-33E7-42DC-84D4-414048346031}"/>
                  </a:ext>
                </a:extLst>
              </p:cNvPr>
              <p:cNvSpPr>
                <a:spLocks noGrp="1" noRot="1" noChangeAspect="1" noMove="1" noResize="1" noEditPoints="1" noAdjustHandles="1" noChangeArrowheads="1" noChangeShapeType="1" noTextEdit="1"/>
              </p:cNvSpPr>
              <p:nvPr>
                <p:ph idx="1"/>
              </p:nvPr>
            </p:nvSpPr>
            <p:spPr>
              <a:blipFill>
                <a:blip r:embed="rId2"/>
                <a:stretch>
                  <a:fillRect l="-313" t="-1818" r="-125"/>
                </a:stretch>
              </a:blipFill>
            </p:spPr>
            <p:txBody>
              <a:bodyPr/>
              <a:lstStyle/>
              <a:p>
                <a:r>
                  <a:rPr lang="en-US">
                    <a:noFill/>
                  </a:rPr>
                  <a:t> </a:t>
                </a:r>
              </a:p>
            </p:txBody>
          </p:sp>
        </mc:Fallback>
      </mc:AlternateContent>
    </p:spTree>
    <p:extLst>
      <p:ext uri="{BB962C8B-B14F-4D97-AF65-F5344CB8AC3E}">
        <p14:creationId xmlns:p14="http://schemas.microsoft.com/office/powerpoint/2010/main" val="15253632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B36D-9EF6-457A-A27A-46DEBD840702}"/>
              </a:ext>
            </a:extLst>
          </p:cNvPr>
          <p:cNvSpPr>
            <a:spLocks noGrp="1"/>
          </p:cNvSpPr>
          <p:nvPr>
            <p:ph type="title"/>
          </p:nvPr>
        </p:nvSpPr>
        <p:spPr/>
        <p:txBody>
          <a:bodyPr/>
          <a:lstStyle/>
          <a:p>
            <a:r>
              <a:rPr lang="en-US" dirty="0"/>
              <a:t>Objective Setting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8061E4-A350-42A5-BAF7-E28693E47EF9}"/>
                  </a:ext>
                </a:extLst>
              </p:cNvPr>
              <p:cNvSpPr>
                <a:spLocks noGrp="1"/>
              </p:cNvSpPr>
              <p:nvPr>
                <p:ph idx="1"/>
              </p:nvPr>
            </p:nvSpPr>
            <p:spPr/>
            <p:txBody>
              <a:bodyPr/>
              <a:lstStyle/>
              <a:p>
                <a:r>
                  <a:rPr lang="en-US" dirty="0"/>
                  <a:t>Recall the objective is the sum of the returns the agent receives</a:t>
                </a:r>
              </a:p>
              <a:p>
                <a:endParaRPr lang="en-US" dirty="0"/>
              </a:p>
              <a:p>
                <a:r>
                  <a:rPr lang="en-US" dirty="0"/>
                  <a:t>The </a:t>
                </a:r>
                <a:r>
                  <a:rPr lang="en-US" i="1" dirty="0">
                    <a:solidFill>
                      <a:schemeClr val="tx2"/>
                    </a:solidFill>
                  </a:rPr>
                  <a:t>objective</a:t>
                </a:r>
                <a:r>
                  <a:rPr lang="en-US" dirty="0"/>
                  <a:t> is the </a:t>
                </a:r>
                <a:r>
                  <a:rPr lang="en-US" b="1" dirty="0"/>
                  <a:t>expected value </a:t>
                </a:r>
                <a:r>
                  <a:rPr lang="en-US" dirty="0"/>
                  <a:t>of the </a:t>
                </a:r>
                <a:r>
                  <a:rPr lang="en-US" i="1" dirty="0">
                    <a:solidFill>
                      <a:schemeClr val="tx2"/>
                    </a:solidFill>
                  </a:rPr>
                  <a:t>return</a:t>
                </a:r>
                <a:r>
                  <a:rPr lang="en-US" dirty="0"/>
                  <a:t> over many trajectories:</a:t>
                </a:r>
              </a:p>
              <a:p>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i="1">
                        <a:latin typeface="Cambria Math" panose="02040503050406030204" pitchFamily="18" charset="0"/>
                      </a:rPr>
                      <m:t>𝜏</m:t>
                    </m:r>
                  </m:oMath>
                </a14:m>
                <a:r>
                  <a:rPr lang="en-US" dirty="0"/>
                  <a:t>) =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r>
                          <a:rPr lang="en-US" i="1">
                            <a:latin typeface="Cambria Math" panose="02040503050406030204" pitchFamily="18" charset="0"/>
                          </a:rPr>
                          <m:t>𝜏</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sub>
                    </m:sSub>
                    <m:d>
                      <m:dPr>
                        <m:begChr m:val="["/>
                        <m:endChr m:val="]"/>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𝑅</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𝜏</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r>
                          <a:rPr lang="en-US" i="1">
                            <a:latin typeface="Cambria Math" panose="02040503050406030204" pitchFamily="18" charset="0"/>
                          </a:rPr>
                          <m:t>𝜏</m:t>
                        </m:r>
                      </m:sub>
                    </m:sSub>
                    <m:d>
                      <m:dPr>
                        <m:begChr m:val="["/>
                        <m:endChr m:val="]"/>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𝑇</m:t>
                            </m:r>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𝛾</m:t>
                                </m:r>
                              </m:e>
                              <m:sup>
                                <m:r>
                                  <a:rPr lang="en-US" i="1">
                                    <a:latin typeface="Cambria Math" panose="02040503050406030204" pitchFamily="18" charset="0"/>
                                    <a:ea typeface="Cambria Math" panose="02040503050406030204" pitchFamily="18" charset="0"/>
                                  </a:rPr>
                                  <m:t>𝑡</m:t>
                                </m:r>
                              </m:sup>
                            </m:sSup>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sub>
                            </m:sSub>
                          </m:e>
                        </m:nary>
                      </m:e>
                    </m:d>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2A8061E4-A350-42A5-BAF7-E28693E47EF9}"/>
                  </a:ext>
                </a:extLst>
              </p:cNvPr>
              <p:cNvSpPr>
                <a:spLocks noGrp="1" noRot="1" noChangeAspect="1" noMove="1" noResize="1" noEditPoints="1" noAdjustHandles="1" noChangeArrowheads="1" noChangeShapeType="1" noTextEdit="1"/>
              </p:cNvSpPr>
              <p:nvPr>
                <p:ph idx="1"/>
              </p:nvPr>
            </p:nvSpPr>
            <p:spPr>
              <a:blipFill>
                <a:blip r:embed="rId2"/>
                <a:stretch>
                  <a:fillRect l="-56"/>
                </a:stretch>
              </a:blipFill>
            </p:spPr>
            <p:txBody>
              <a:bodyPr/>
              <a:lstStyle/>
              <a:p>
                <a:r>
                  <a:rPr lang="en-US">
                    <a:noFill/>
                  </a:rPr>
                  <a:t> </a:t>
                </a:r>
              </a:p>
            </p:txBody>
          </p:sp>
        </mc:Fallback>
      </mc:AlternateContent>
    </p:spTree>
    <p:extLst>
      <p:ext uri="{BB962C8B-B14F-4D97-AF65-F5344CB8AC3E}">
        <p14:creationId xmlns:p14="http://schemas.microsoft.com/office/powerpoint/2010/main" val="496208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6C3176-4BD9-4517-A367-DE2922C0CD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66311" y="535251"/>
            <a:ext cx="2914791" cy="568384"/>
          </a:xfrm>
          <a:prstGeom prst="rect">
            <a:avLst/>
          </a:prstGeom>
        </p:spPr>
      </p:pic>
      <p:graphicFrame>
        <p:nvGraphicFramePr>
          <p:cNvPr id="9" name="Diagram 8">
            <a:extLst>
              <a:ext uri="{FF2B5EF4-FFF2-40B4-BE49-F238E27FC236}">
                <a16:creationId xmlns:a16="http://schemas.microsoft.com/office/drawing/2014/main" id="{1AF1C159-C3F8-4E51-9A88-2FDEAE47BFD6}"/>
              </a:ext>
            </a:extLst>
          </p:cNvPr>
          <p:cNvGraphicFramePr/>
          <p:nvPr>
            <p:extLst>
              <p:ext uri="{D42A27DB-BD31-4B8C-83A1-F6EECF244321}">
                <p14:modId xmlns:p14="http://schemas.microsoft.com/office/powerpoint/2010/main" val="3679813973"/>
              </p:ext>
            </p:extLst>
          </p:nvPr>
        </p:nvGraphicFramePr>
        <p:xfrm>
          <a:off x="761955" y="1659989"/>
          <a:ext cx="6523501" cy="43939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78508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12548</TotalTime>
  <Words>4752</Words>
  <Application>Microsoft Office PowerPoint</Application>
  <PresentationFormat>Widescreen</PresentationFormat>
  <Paragraphs>864</Paragraphs>
  <Slides>88</Slides>
  <Notes>23</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88</vt:i4>
      </vt:variant>
    </vt:vector>
  </HeadingPairs>
  <TitlesOfParts>
    <vt:vector size="104" baseType="lpstr">
      <vt:lpstr>Arial</vt:lpstr>
      <vt:lpstr>Calibri</vt:lpstr>
      <vt:lpstr>Calibri Light</vt:lpstr>
      <vt:lpstr>Cambria Math</vt:lpstr>
      <vt:lpstr>Catamaran ExtraBold</vt:lpstr>
      <vt:lpstr>Lucida Sans</vt:lpstr>
      <vt:lpstr>Montserrat</vt:lpstr>
      <vt:lpstr>Segoe UI</vt:lpstr>
      <vt:lpstr>Segoe UI Light</vt:lpstr>
      <vt:lpstr>Segoe UI Semibold</vt:lpstr>
      <vt:lpstr>Segoe UI Semilight</vt:lpstr>
      <vt:lpstr>Times New Roman</vt:lpstr>
      <vt:lpstr>Wingdings</vt:lpstr>
      <vt:lpstr>Office Theme</vt:lpstr>
      <vt:lpstr>1_Office Theme</vt:lpstr>
      <vt:lpstr>2_Office Theme</vt:lpstr>
      <vt:lpstr>A Survey of Advanced Computing in Azure</vt:lpstr>
      <vt:lpstr>Abstract</vt:lpstr>
      <vt:lpstr>Agenda</vt:lpstr>
      <vt:lpstr>Intro to Advanced Computing</vt:lpstr>
      <vt:lpstr>Ciprian Jichici</vt:lpstr>
      <vt:lpstr>Zoiner Tejada</vt:lpstr>
      <vt:lpstr>PowerPoint Presentation</vt:lpstr>
      <vt:lpstr>Solliance is Recognized Expert  in the Microsoft Ecosystem</vt:lpstr>
      <vt:lpstr>PowerPoint Presentation</vt:lpstr>
      <vt:lpstr>Foundational Language Models</vt:lpstr>
      <vt:lpstr>What are “Foundation Models”?</vt:lpstr>
      <vt:lpstr>PowerPoint Presentation</vt:lpstr>
      <vt:lpstr>What’s in the box with Azure OpenAI Language Models?</vt:lpstr>
      <vt:lpstr>The power of completions</vt:lpstr>
      <vt:lpstr>DEMO</vt:lpstr>
      <vt:lpstr>What are embeddings?</vt:lpstr>
      <vt:lpstr>The power of embeddings</vt:lpstr>
      <vt:lpstr>DEMO</vt:lpstr>
      <vt:lpstr>Fine tuning</vt:lpstr>
      <vt:lpstr>Azure Open AI Services</vt:lpstr>
      <vt:lpstr>Reinforcement Learning</vt:lpstr>
      <vt:lpstr>DEMO</vt:lpstr>
      <vt:lpstr>How to learn deep reinforcement learning</vt:lpstr>
      <vt:lpstr>Reinforcement Learning Concepts</vt:lpstr>
      <vt:lpstr>What is Reinforcement Learning?</vt:lpstr>
      <vt:lpstr>What are the main components in Reinforcement Learning?</vt:lpstr>
      <vt:lpstr>How do RL Agents Learn?</vt:lpstr>
      <vt:lpstr>What can an Agent Learn?</vt:lpstr>
      <vt:lpstr>What is a Policy?</vt:lpstr>
      <vt:lpstr>Getting a Return  (On your Learning investment)</vt:lpstr>
      <vt:lpstr>Discounting Rewards over time</vt:lpstr>
      <vt:lpstr>What is a Value Function?</vt:lpstr>
      <vt:lpstr>What is an Environment Model?</vt:lpstr>
      <vt:lpstr>First Example - CartPole</vt:lpstr>
      <vt:lpstr>DEMO</vt:lpstr>
      <vt:lpstr>What is RL with Deep Learning?</vt:lpstr>
      <vt:lpstr>What is Neural Network?</vt:lpstr>
      <vt:lpstr>What is a Fully Connected Network?</vt:lpstr>
      <vt:lpstr>What is a Convolutional Neural Network (CNN)</vt:lpstr>
      <vt:lpstr>Reinforcement Learning Code</vt:lpstr>
      <vt:lpstr>Your typical Deep Reinforcement Learning tool stack</vt:lpstr>
      <vt:lpstr>A2C Decomposed – Training For CartPole Environment</vt:lpstr>
      <vt:lpstr>DEMO</vt:lpstr>
      <vt:lpstr>But wait! You don’t need to write all that anymore!</vt:lpstr>
      <vt:lpstr>DEMO</vt:lpstr>
      <vt:lpstr>DEMO</vt:lpstr>
      <vt:lpstr>To recap - how can we do Reinforcement Learning on Azure?</vt:lpstr>
      <vt:lpstr>Recommended Resources</vt:lpstr>
      <vt:lpstr>Reinforcement Learning</vt:lpstr>
      <vt:lpstr>Enterprise Blockchain</vt:lpstr>
      <vt:lpstr>PowerPoint Presentation</vt:lpstr>
      <vt:lpstr>Confidential Consortium Framework</vt:lpstr>
      <vt:lpstr>Core CCF concepts</vt:lpstr>
      <vt:lpstr>Core CCF concepts</vt:lpstr>
      <vt:lpstr>The Azure Confidential Ledger</vt:lpstr>
      <vt:lpstr>Azure Confidential Ledger</vt:lpstr>
      <vt:lpstr>How does it work?</vt:lpstr>
      <vt:lpstr>When is Azure Confidential Ledger  a good fit?</vt:lpstr>
      <vt:lpstr>Example reference architectures</vt:lpstr>
      <vt:lpstr>Azure SQL Database ledger</vt:lpstr>
      <vt:lpstr>PowerPoint Presentation</vt:lpstr>
      <vt:lpstr>Azure Confidential Ledger</vt:lpstr>
      <vt:lpstr>Quantum Computing</vt:lpstr>
      <vt:lpstr>PowerPoint Presentation</vt:lpstr>
      <vt:lpstr>Summit supercomputer - the fastest in the world (Nov 2018)</vt:lpstr>
      <vt:lpstr>PowerPoint Presentation</vt:lpstr>
      <vt:lpstr>PowerPoint Presentation</vt:lpstr>
      <vt:lpstr>The birth of quantum computers</vt:lpstr>
      <vt:lpstr>Next historic application: integer factorization</vt:lpstr>
      <vt:lpstr>PowerPoint Presentation</vt:lpstr>
      <vt:lpstr>PowerPoint Presentation</vt:lpstr>
      <vt:lpstr>A quantum future</vt:lpstr>
      <vt:lpstr>PowerPoint Presentation</vt:lpstr>
      <vt:lpstr>Quantum Computing Processors</vt:lpstr>
      <vt:lpstr>Quantum Computing Algorithms</vt:lpstr>
      <vt:lpstr>Players in the space</vt:lpstr>
      <vt:lpstr>The Race to Quantum Supremacy</vt:lpstr>
      <vt:lpstr>PowerPoint Presentation</vt:lpstr>
      <vt:lpstr>From SETI to …</vt:lpstr>
      <vt:lpstr>Optimization with Azure Quantum</vt:lpstr>
      <vt:lpstr>The Traveling Santa Problem</vt:lpstr>
      <vt:lpstr>Q&amp;A</vt:lpstr>
      <vt:lpstr>Setting up GDRL Lab Environment</vt:lpstr>
      <vt:lpstr>Actor Critic Models</vt:lpstr>
      <vt:lpstr>The Actor’s Learned Function</vt:lpstr>
      <vt:lpstr>Expectation setting</vt:lpstr>
      <vt:lpstr>Expectation setting</vt:lpstr>
      <vt:lpstr>Objective Setting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ZoinerTejada@solliance.net;ciprian@solliance.net</dc:creator>
  <cp:lastModifiedBy>Zoiner Tejada</cp:lastModifiedBy>
  <cp:revision>206</cp:revision>
  <dcterms:created xsi:type="dcterms:W3CDTF">2021-04-14T17:02:56Z</dcterms:created>
  <dcterms:modified xsi:type="dcterms:W3CDTF">2023-01-03T18:00:26Z</dcterms:modified>
</cp:coreProperties>
</file>